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9" r:id="rId1"/>
    <p:sldMasterId id="2147483668" r:id="rId2"/>
  </p:sldMasterIdLst>
  <p:notesMasterIdLst>
    <p:notesMasterId r:id="rId53"/>
  </p:notesMasterIdLst>
  <p:sldIdLst>
    <p:sldId id="276" r:id="rId3"/>
    <p:sldId id="1368" r:id="rId4"/>
    <p:sldId id="1563" r:id="rId5"/>
    <p:sldId id="1562" r:id="rId6"/>
    <p:sldId id="1564" r:id="rId7"/>
    <p:sldId id="1374" r:id="rId8"/>
    <p:sldId id="1367" r:id="rId9"/>
    <p:sldId id="1394" r:id="rId10"/>
    <p:sldId id="1395" r:id="rId11"/>
    <p:sldId id="1565" r:id="rId12"/>
    <p:sldId id="1566" r:id="rId13"/>
    <p:sldId id="1568" r:id="rId14"/>
    <p:sldId id="1569" r:id="rId15"/>
    <p:sldId id="1570" r:id="rId16"/>
    <p:sldId id="1573" r:id="rId17"/>
    <p:sldId id="1572" r:id="rId18"/>
    <p:sldId id="1574" r:id="rId19"/>
    <p:sldId id="1579" r:id="rId20"/>
    <p:sldId id="1580" r:id="rId21"/>
    <p:sldId id="1581" r:id="rId22"/>
    <p:sldId id="1582" r:id="rId23"/>
    <p:sldId id="1583" r:id="rId24"/>
    <p:sldId id="1404" r:id="rId25"/>
    <p:sldId id="1401" r:id="rId26"/>
    <p:sldId id="1584" r:id="rId27"/>
    <p:sldId id="1575" r:id="rId28"/>
    <p:sldId id="1585" r:id="rId29"/>
    <p:sldId id="1586" r:id="rId30"/>
    <p:sldId id="1587" r:id="rId31"/>
    <p:sldId id="1588" r:id="rId32"/>
    <p:sldId id="1590" r:id="rId33"/>
    <p:sldId id="1589" r:id="rId34"/>
    <p:sldId id="1576" r:id="rId35"/>
    <p:sldId id="1542" r:id="rId36"/>
    <p:sldId id="1591" r:id="rId37"/>
    <p:sldId id="1592" r:id="rId38"/>
    <p:sldId id="1593" r:id="rId39"/>
    <p:sldId id="1594" r:id="rId40"/>
    <p:sldId id="1539" r:id="rId41"/>
    <p:sldId id="1540" r:id="rId42"/>
    <p:sldId id="1406" r:id="rId43"/>
    <p:sldId id="1409" r:id="rId44"/>
    <p:sldId id="1520" r:id="rId45"/>
    <p:sldId id="1596" r:id="rId46"/>
    <p:sldId id="1550" r:id="rId47"/>
    <p:sldId id="1578" r:id="rId48"/>
    <p:sldId id="1559" r:id="rId49"/>
    <p:sldId id="1595" r:id="rId50"/>
    <p:sldId id="1402" r:id="rId51"/>
    <p:sldId id="1597" r:id="rId52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54"/>
      <p:bold r:id="rId55"/>
      <p:italic r:id="rId56"/>
      <p:boldItalic r:id="rId57"/>
    </p:embeddedFont>
    <p:embeddedFont>
      <p:font typeface="Calibri Light" panose="020F0302020204030204" pitchFamily="34" charset="0"/>
      <p:regular r:id="rId58"/>
      <p:italic r:id="rId59"/>
    </p:embeddedFont>
    <p:embeddedFont>
      <p:font typeface="Cambria Math" panose="02040503050406030204" pitchFamily="18" charset="0"/>
      <p:regular r:id="rId60"/>
    </p:embeddedFont>
    <p:embeddedFont>
      <p:font typeface="Garamond" panose="02020404030301010803" pitchFamily="18" charset="0"/>
      <p:regular r:id="rId61"/>
      <p:bold r:id="rId62"/>
      <p:italic r:id="rId63"/>
      <p:boldItalic r:id="rId64"/>
    </p:embeddedFont>
    <p:embeddedFont>
      <p:font typeface="Montserrat" pitchFamily="2" charset="77"/>
      <p:regular r:id="rId65"/>
      <p:bold r:id="rId66"/>
      <p:italic r:id="rId67"/>
      <p:boldItalic r:id="rId68"/>
    </p:embeddedFont>
    <p:embeddedFont>
      <p:font typeface="Palatino Linotype" panose="02040502050505030304" pitchFamily="18" charset="0"/>
      <p:regular r:id="rId69"/>
      <p:bold r:id="rId70"/>
      <p:italic r:id="rId71"/>
      <p:boldItalic r:id="rId72"/>
    </p:embeddedFont>
    <p:embeddedFont>
      <p:font typeface="Yu Gothic UI Semilight" panose="020B0400000000000000" pitchFamily="34" charset="-128"/>
      <p:regular r:id="rId7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0E2F3"/>
    <a:srgbClr val="F5CCCD"/>
    <a:srgbClr val="DAD2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268"/>
    <p:restoredTop sz="94606"/>
  </p:normalViewPr>
  <p:slideViewPr>
    <p:cSldViewPr snapToGrid="0">
      <p:cViewPr varScale="1">
        <p:scale>
          <a:sx n="150" d="100"/>
          <a:sy n="150" d="100"/>
        </p:scale>
        <p:origin x="968" y="16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font" Target="fonts/font10.fntdata"/><Relationship Id="rId68" Type="http://schemas.openxmlformats.org/officeDocument/2006/relationships/font" Target="fonts/font15.fntdata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notesMaster" Target="notesMasters/notesMaster1.xml"/><Relationship Id="rId58" Type="http://schemas.openxmlformats.org/officeDocument/2006/relationships/font" Target="fonts/font5.fntdata"/><Relationship Id="rId66" Type="http://schemas.openxmlformats.org/officeDocument/2006/relationships/font" Target="fonts/font13.fntdata"/><Relationship Id="rId74" Type="http://schemas.openxmlformats.org/officeDocument/2006/relationships/presProps" Target="presProps.xml"/><Relationship Id="rId5" Type="http://schemas.openxmlformats.org/officeDocument/2006/relationships/slide" Target="slides/slide3.xml"/><Relationship Id="rId61" Type="http://schemas.openxmlformats.org/officeDocument/2006/relationships/font" Target="fonts/font8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font" Target="fonts/font3.fntdata"/><Relationship Id="rId64" Type="http://schemas.openxmlformats.org/officeDocument/2006/relationships/font" Target="fonts/font11.fntdata"/><Relationship Id="rId69" Type="http://schemas.openxmlformats.org/officeDocument/2006/relationships/font" Target="fonts/font16.fntdata"/><Relationship Id="rId77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font" Target="fonts/font19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font" Target="fonts/font6.fntdata"/><Relationship Id="rId67" Type="http://schemas.openxmlformats.org/officeDocument/2006/relationships/font" Target="fonts/font14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font" Target="fonts/font1.fntdata"/><Relationship Id="rId62" Type="http://schemas.openxmlformats.org/officeDocument/2006/relationships/font" Target="fonts/font9.fntdata"/><Relationship Id="rId70" Type="http://schemas.openxmlformats.org/officeDocument/2006/relationships/font" Target="fonts/font17.fntdata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font" Target="fonts/font4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font" Target="fonts/font7.fntdata"/><Relationship Id="rId65" Type="http://schemas.openxmlformats.org/officeDocument/2006/relationships/font" Target="fonts/font12.fntdata"/><Relationship Id="rId73" Type="http://schemas.openxmlformats.org/officeDocument/2006/relationships/font" Target="fonts/font20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font" Target="fonts/font2.fntdata"/><Relationship Id="rId76" Type="http://schemas.openxmlformats.org/officeDocument/2006/relationships/theme" Target="theme/theme1.xml"/><Relationship Id="rId7" Type="http://schemas.openxmlformats.org/officeDocument/2006/relationships/slide" Target="slides/slide5.xml"/><Relationship Id="rId71" Type="http://schemas.openxmlformats.org/officeDocument/2006/relationships/font" Target="fonts/font18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210529f1c7b_5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Google Shape;299;g210529f1c7b_5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9:15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76DC47E-76E5-4785-A839-0FD5632B1789}" type="slidenum">
              <a:rPr lang="en-US" altLang="zh-CN" smtClean="0"/>
              <a:pPr>
                <a:defRPr/>
              </a:pPr>
              <a:t>10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770303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76DC47E-76E5-4785-A839-0FD5632B1789}" type="slidenum">
              <a:rPr lang="en-US" altLang="zh-CN" smtClean="0"/>
              <a:pPr>
                <a:defRPr/>
              </a:pPr>
              <a:t>11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03340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76DC47E-76E5-4785-A839-0FD5632B1789}" type="slidenum">
              <a:rPr lang="en-US" altLang="zh-CN" smtClean="0"/>
              <a:pPr>
                <a:defRPr/>
              </a:pPr>
              <a:t>12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378610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76DC47E-76E5-4785-A839-0FD5632B1789}" type="slidenum">
              <a:rPr lang="en-US" altLang="zh-CN" smtClean="0"/>
              <a:pPr>
                <a:defRPr/>
              </a:pPr>
              <a:t>13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018942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76DC47E-76E5-4785-A839-0FD5632B1789}" type="slidenum">
              <a:rPr lang="en-US" altLang="zh-CN" smtClean="0"/>
              <a:pPr>
                <a:defRPr/>
              </a:pPr>
              <a:t>14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601392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76DC47E-76E5-4785-A839-0FD5632B1789}" type="slidenum">
              <a:rPr lang="en-US" altLang="zh-CN" smtClean="0"/>
              <a:pPr>
                <a:defRPr/>
              </a:pPr>
              <a:t>15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710431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76DC47E-76E5-4785-A839-0FD5632B1789}" type="slidenum">
              <a:rPr lang="en-US" altLang="zh-CN" smtClean="0"/>
              <a:pPr>
                <a:defRPr/>
              </a:pPr>
              <a:t>16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698036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9:25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76DC47E-76E5-4785-A839-0FD5632B1789}" type="slidenum">
              <a:rPr lang="en-US" altLang="zh-CN" smtClean="0"/>
              <a:pPr>
                <a:defRPr/>
              </a:pPr>
              <a:t>17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89520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76DC47E-76E5-4785-A839-0FD5632B1789}" type="slidenum">
              <a:rPr lang="en-US" altLang="zh-CN" smtClean="0"/>
              <a:pPr>
                <a:defRPr/>
              </a:pPr>
              <a:t>18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272598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76DC47E-76E5-4785-A839-0FD5632B1789}" type="slidenum">
              <a:rPr lang="en-US" altLang="zh-CN" smtClean="0"/>
              <a:pPr>
                <a:defRPr/>
              </a:pPr>
              <a:t>19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058740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76DC47E-76E5-4785-A839-0FD5632B1789}" type="slidenum">
              <a:rPr lang="en-US" altLang="zh-CN" smtClean="0"/>
              <a:pPr>
                <a:defRPr/>
              </a:pPr>
              <a:t>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5739798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76DC47E-76E5-4785-A839-0FD5632B1789}" type="slidenum">
              <a:rPr lang="en-US" altLang="zh-CN" smtClean="0"/>
              <a:pPr>
                <a:defRPr/>
              </a:pPr>
              <a:t>20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4850238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76DC47E-76E5-4785-A839-0FD5632B1789}" type="slidenum">
              <a:rPr lang="en-US" altLang="zh-CN" smtClean="0"/>
              <a:pPr>
                <a:defRPr/>
              </a:pPr>
              <a:t>21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5955063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76DC47E-76E5-4785-A839-0FD5632B1789}" type="slidenum">
              <a:rPr lang="en-US" altLang="zh-CN" smtClean="0"/>
              <a:pPr>
                <a:defRPr/>
              </a:pPr>
              <a:t>22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9737404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78D11E-A1BD-41B0-9539-0B91DE84242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00895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78D11E-A1BD-41B0-9539-0B91DE842423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713712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76DC47E-76E5-4785-A839-0FD5632B1789}" type="slidenum">
              <a:rPr lang="en-US" altLang="zh-CN" smtClean="0"/>
              <a:pPr>
                <a:defRPr/>
              </a:pPr>
              <a:t>25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9154305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9:40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76DC47E-76E5-4785-A839-0FD5632B1789}" type="slidenum">
              <a:rPr lang="en-US" altLang="zh-CN" smtClean="0"/>
              <a:pPr>
                <a:defRPr/>
              </a:pPr>
              <a:t>26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970536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76DC47E-76E5-4785-A839-0FD5632B1789}" type="slidenum">
              <a:rPr lang="en-US" altLang="zh-CN" smtClean="0"/>
              <a:pPr>
                <a:defRPr/>
              </a:pPr>
              <a:t>27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7448752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76DC47E-76E5-4785-A839-0FD5632B1789}" type="slidenum">
              <a:rPr lang="en-US" altLang="zh-CN" smtClean="0"/>
              <a:pPr>
                <a:defRPr/>
              </a:pPr>
              <a:t>28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6737073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76DC47E-76E5-4785-A839-0FD5632B1789}" type="slidenum">
              <a:rPr lang="en-US" altLang="zh-CN" smtClean="0"/>
              <a:pPr>
                <a:defRPr/>
              </a:pPr>
              <a:t>29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002255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76DC47E-76E5-4785-A839-0FD5632B1789}" type="slidenum">
              <a:rPr lang="en-US" altLang="zh-CN" smtClean="0"/>
              <a:pPr>
                <a:defRPr/>
              </a:pPr>
              <a:t>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1842727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76DC47E-76E5-4785-A839-0FD5632B1789}" type="slidenum">
              <a:rPr lang="en-US" altLang="zh-CN" smtClean="0"/>
              <a:pPr>
                <a:defRPr/>
              </a:pPr>
              <a:t>30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6203578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76DC47E-76E5-4785-A839-0FD5632B1789}" type="slidenum">
              <a:rPr lang="en-US" altLang="zh-CN" smtClean="0"/>
              <a:pPr>
                <a:defRPr/>
              </a:pPr>
              <a:t>31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9426204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76DC47E-76E5-4785-A839-0FD5632B1789}" type="slidenum">
              <a:rPr lang="en-US" altLang="zh-CN" smtClean="0"/>
              <a:pPr>
                <a:defRPr/>
              </a:pPr>
              <a:t>32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6870333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9:50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76DC47E-76E5-4785-A839-0FD5632B1789}" type="slidenum">
              <a:rPr lang="en-US" altLang="zh-CN" smtClean="0"/>
              <a:pPr>
                <a:defRPr/>
              </a:pPr>
              <a:t>33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8030673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78D11E-A1BD-41B0-9539-0B91DE842423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27292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76DC47E-76E5-4785-A839-0FD5632B1789}" type="slidenum">
              <a:rPr lang="en-US" altLang="zh-CN" smtClean="0"/>
              <a:pPr>
                <a:defRPr/>
              </a:pPr>
              <a:t>35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3363966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78D11E-A1BD-41B0-9539-0B91DE842423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44925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78D11E-A1BD-41B0-9539-0B91DE842423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5354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78D11E-A1BD-41B0-9539-0B91DE842423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23217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78D11E-A1BD-41B0-9539-0B91DE842423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58414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76DC47E-76E5-4785-A839-0FD5632B1789}" type="slidenum">
              <a:rPr lang="en-US" altLang="zh-CN" smtClean="0"/>
              <a:pPr>
                <a:defRPr/>
              </a:pPr>
              <a:t>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5739798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78D11E-A1BD-41B0-9539-0B91DE842423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019847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78D11E-A1BD-41B0-9539-0B91DE842423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84691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78D11E-A1BD-41B0-9539-0B91DE842423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59592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78D11E-A1BD-41B0-9539-0B91DE842423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847897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78D11E-A1BD-41B0-9539-0B91DE842423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50949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78D11E-A1BD-41B0-9539-0B91DE842423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963391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10:25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76DC47E-76E5-4785-A839-0FD5632B1789}" type="slidenum">
              <a:rPr lang="en-US" altLang="zh-CN" smtClean="0"/>
              <a:pPr>
                <a:defRPr/>
              </a:pPr>
              <a:t>46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944537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78D11E-A1BD-41B0-9539-0B91DE842423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55504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78D11E-A1BD-41B0-9539-0B91DE842423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50373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78D11E-A1BD-41B0-9539-0B91DE842423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8670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76DC47E-76E5-4785-A839-0FD5632B1789}" type="slidenum">
              <a:rPr lang="en-US" altLang="zh-CN" smtClean="0"/>
              <a:pPr>
                <a:defRPr/>
              </a:pPr>
              <a:t>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0794335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210529f1c7b_5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Google Shape;299;g210529f1c7b_5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168848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78D11E-A1BD-41B0-9539-0B91DE842423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7575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76DC47E-76E5-4785-A839-0FD5632B1789}" type="slidenum">
              <a:rPr lang="en-US" altLang="zh-CN" smtClean="0"/>
              <a:pPr>
                <a:defRPr/>
              </a:pPr>
              <a:t>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382516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76DC47E-76E5-4785-A839-0FD5632B1789}" type="slidenum">
              <a:rPr lang="en-US" altLang="zh-CN" smtClean="0"/>
              <a:pPr>
                <a:defRPr/>
              </a:pPr>
              <a:t>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267249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76DC47E-76E5-4785-A839-0FD5632B1789}" type="slidenum">
              <a:rPr lang="en-US" altLang="zh-CN" smtClean="0"/>
              <a:pPr>
                <a:defRPr/>
              </a:pPr>
              <a:t>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655259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1D7E2D-360C-51FD-8DD8-7BFFB09AC8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786" y="722918"/>
            <a:ext cx="7886700" cy="326231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07126C-3534-26C4-73F9-C757944ED6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3282C4-0D6E-554E-820A-72E1191E4BC9}" type="datetime1">
              <a:rPr lang="en-US" smtClean="0"/>
              <a:t>8/10/23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A6B87A-6DDE-FB19-609B-27DF4102C4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60BEC7-8625-7117-51CE-C066152DB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729F4-8A81-E14F-8AB5-B7B64614EE82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Google Shape;82;p19">
            <a:extLst>
              <a:ext uri="{FF2B5EF4-FFF2-40B4-BE49-F238E27FC236}">
                <a16:creationId xmlns:a16="http://schemas.microsoft.com/office/drawing/2014/main" id="{4B7A26EE-A0A5-F990-C4F2-708DEB5DB6C1}"/>
              </a:ext>
            </a:extLst>
          </p:cNvPr>
          <p:cNvCxnSpPr/>
          <p:nvPr userDrawn="1"/>
        </p:nvCxnSpPr>
        <p:spPr>
          <a:xfrm>
            <a:off x="573786" y="600076"/>
            <a:ext cx="79965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8" name="Google Shape;77;p19">
            <a:extLst>
              <a:ext uri="{FF2B5EF4-FFF2-40B4-BE49-F238E27FC236}">
                <a16:creationId xmlns:a16="http://schemas.microsoft.com/office/drawing/2014/main" id="{FBAEF4E2-312F-821C-DCB4-318603CF47E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73786" y="109027"/>
            <a:ext cx="7996500" cy="41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74C"/>
              </a:buClr>
              <a:buSzPts val="2700"/>
              <a:buFont typeface="Arial"/>
              <a:buNone/>
              <a:defRPr sz="2700" b="0" i="0" u="none" strike="noStrike" cap="none">
                <a:solidFill>
                  <a:srgbClr val="00274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782460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1D7E2D-360C-51FD-8DD8-7BFFB09AC8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786" y="722918"/>
            <a:ext cx="7886700" cy="326231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07126C-3534-26C4-73F9-C757944ED6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7A06F-3211-344B-A39C-D7F22139C545}" type="datetime1">
              <a:rPr lang="en-US" smtClean="0"/>
              <a:t>8/10/23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A6B87A-6DDE-FB19-609B-27DF4102C4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60BEC7-8625-7117-51CE-C066152DB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729F4-8A81-E14F-8AB5-B7B64614EE8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Google Shape;82;p19">
            <a:extLst>
              <a:ext uri="{FF2B5EF4-FFF2-40B4-BE49-F238E27FC236}">
                <a16:creationId xmlns:a16="http://schemas.microsoft.com/office/drawing/2014/main" id="{4B7A26EE-A0A5-F990-C4F2-708DEB5DB6C1}"/>
              </a:ext>
            </a:extLst>
          </p:cNvPr>
          <p:cNvCxnSpPr/>
          <p:nvPr userDrawn="1"/>
        </p:nvCxnSpPr>
        <p:spPr>
          <a:xfrm>
            <a:off x="573786" y="600076"/>
            <a:ext cx="79965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8" name="Google Shape;77;p19">
            <a:extLst>
              <a:ext uri="{FF2B5EF4-FFF2-40B4-BE49-F238E27FC236}">
                <a16:creationId xmlns:a16="http://schemas.microsoft.com/office/drawing/2014/main" id="{FBAEF4E2-312F-821C-DCB4-318603CF47E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73786" y="109027"/>
            <a:ext cx="7996500" cy="41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74C"/>
              </a:buClr>
              <a:buSzPts val="2700"/>
              <a:buFont typeface="Arial"/>
              <a:buNone/>
              <a:defRPr sz="2700" b="0" i="0" u="none" strike="noStrike" cap="none">
                <a:solidFill>
                  <a:srgbClr val="00274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813590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1_Title and Content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9"/>
          <p:cNvSpPr txBox="1">
            <a:spLocks noGrp="1"/>
          </p:cNvSpPr>
          <p:nvPr>
            <p:ph type="title"/>
          </p:nvPr>
        </p:nvSpPr>
        <p:spPr>
          <a:xfrm>
            <a:off x="573786" y="109027"/>
            <a:ext cx="7996500" cy="41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74C"/>
              </a:buClr>
              <a:buSzPts val="2700"/>
              <a:buFont typeface="Arial"/>
              <a:buNone/>
              <a:defRPr sz="2700" b="0" i="0" u="none" strike="noStrike" cap="none">
                <a:solidFill>
                  <a:srgbClr val="00274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 dirty="0"/>
          </a:p>
        </p:txBody>
      </p:sp>
      <p:sp>
        <p:nvSpPr>
          <p:cNvPr id="78" name="Google Shape;78;p19"/>
          <p:cNvSpPr txBox="1">
            <a:spLocks noGrp="1"/>
          </p:cNvSpPr>
          <p:nvPr>
            <p:ph type="body" idx="1" hasCustomPrompt="1"/>
          </p:nvPr>
        </p:nvSpPr>
        <p:spPr>
          <a:xfrm>
            <a:off x="573786" y="785815"/>
            <a:ext cx="7996500" cy="37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571500" marR="0" lvl="1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dirty="0" err="1"/>
              <a:t>Fse</a:t>
            </a:r>
            <a:endParaRPr lang="en-US" dirty="0"/>
          </a:p>
        </p:txBody>
      </p:sp>
      <p:sp>
        <p:nvSpPr>
          <p:cNvPr id="81" name="Google Shape;81;p19"/>
          <p:cNvSpPr txBox="1">
            <a:spLocks noGrp="1"/>
          </p:cNvSpPr>
          <p:nvPr>
            <p:ph type="sldNum" idx="12"/>
          </p:nvPr>
        </p:nvSpPr>
        <p:spPr>
          <a:xfrm>
            <a:off x="8788800" y="15426"/>
            <a:ext cx="3552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0" lvl="0" indent="0" algn="ctr" rtl="0">
              <a:spcBef>
                <a:spcPts val="0"/>
              </a:spcBef>
              <a:buNone/>
              <a:defRPr sz="1400" b="0" i="0" u="none" strike="noStrike" cap="none">
                <a:solidFill>
                  <a:srgbClr val="00274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ctr" rtl="0">
              <a:spcBef>
                <a:spcPts val="0"/>
              </a:spcBef>
              <a:buNone/>
              <a:defRPr sz="1400" b="0" i="0" u="none" strike="noStrike" cap="none">
                <a:solidFill>
                  <a:srgbClr val="00274C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ctr" rtl="0">
              <a:spcBef>
                <a:spcPts val="0"/>
              </a:spcBef>
              <a:buNone/>
              <a:defRPr sz="1400" b="0" i="0" u="none" strike="noStrike" cap="none">
                <a:solidFill>
                  <a:srgbClr val="00274C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ctr" rtl="0">
              <a:spcBef>
                <a:spcPts val="0"/>
              </a:spcBef>
              <a:buNone/>
              <a:defRPr sz="1400" b="0" i="0" u="none" strike="noStrike" cap="none">
                <a:solidFill>
                  <a:srgbClr val="00274C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ctr" rtl="0">
              <a:spcBef>
                <a:spcPts val="0"/>
              </a:spcBef>
              <a:buNone/>
              <a:defRPr sz="1400" b="0" i="0" u="none" strike="noStrike" cap="none">
                <a:solidFill>
                  <a:srgbClr val="00274C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ctr" rtl="0">
              <a:spcBef>
                <a:spcPts val="0"/>
              </a:spcBef>
              <a:buNone/>
              <a:defRPr sz="1400" b="0" i="0" u="none" strike="noStrike" cap="none">
                <a:solidFill>
                  <a:srgbClr val="00274C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ctr" rtl="0">
              <a:spcBef>
                <a:spcPts val="0"/>
              </a:spcBef>
              <a:buNone/>
              <a:defRPr sz="1400" b="0" i="0" u="none" strike="noStrike" cap="none">
                <a:solidFill>
                  <a:srgbClr val="00274C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ctr" rtl="0">
              <a:spcBef>
                <a:spcPts val="0"/>
              </a:spcBef>
              <a:buNone/>
              <a:defRPr sz="1400" b="0" i="0" u="none" strike="noStrike" cap="none">
                <a:solidFill>
                  <a:srgbClr val="00274C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ctr" rtl="0">
              <a:spcBef>
                <a:spcPts val="0"/>
              </a:spcBef>
              <a:buNone/>
              <a:defRPr sz="1400" b="0" i="0" u="none" strike="noStrike" cap="none">
                <a:solidFill>
                  <a:srgbClr val="00274C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042837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" type="title">
  <p:cSld name="Title Slide 1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1"/>
          <p:cNvSpPr txBox="1">
            <a:spLocks noGrp="1"/>
          </p:cNvSpPr>
          <p:nvPr>
            <p:ph type="ctrTitle"/>
          </p:nvPr>
        </p:nvSpPr>
        <p:spPr>
          <a:xfrm>
            <a:off x="0" y="1930873"/>
            <a:ext cx="9144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libri"/>
              <a:buNone/>
              <a:defRPr sz="4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9" name="Google Shape;89;p21"/>
          <p:cNvSpPr txBox="1">
            <a:spLocks noGrp="1"/>
          </p:cNvSpPr>
          <p:nvPr>
            <p:ph type="subTitle" idx="1"/>
          </p:nvPr>
        </p:nvSpPr>
        <p:spPr>
          <a:xfrm>
            <a:off x="0" y="3889983"/>
            <a:ext cx="9144000" cy="12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200179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" type="title">
  <p:cSld name="TITLE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1"/>
          <p:cNvSpPr txBox="1">
            <a:spLocks noGrp="1"/>
          </p:cNvSpPr>
          <p:nvPr>
            <p:ph type="ctrTitle"/>
          </p:nvPr>
        </p:nvSpPr>
        <p:spPr>
          <a:xfrm>
            <a:off x="0" y="1930873"/>
            <a:ext cx="9144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libri"/>
              <a:buNone/>
              <a:defRPr sz="4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9" name="Google Shape;89;p21"/>
          <p:cNvSpPr txBox="1">
            <a:spLocks noGrp="1"/>
          </p:cNvSpPr>
          <p:nvPr>
            <p:ph type="subTitle" idx="1"/>
          </p:nvPr>
        </p:nvSpPr>
        <p:spPr>
          <a:xfrm>
            <a:off x="0" y="3889983"/>
            <a:ext cx="9144000" cy="12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AA68D16-4E85-20DB-9597-7D1578EAA7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356685-8298-DADE-AFD3-6EB707C096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C506DA-96A8-06EE-9ED5-ECBBE0DC1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EB31D4-EED0-9D44-AE0E-BC8284F446DE}" type="datetime1">
              <a:rPr lang="en-US" smtClean="0"/>
              <a:t>8/10/23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5E46F4-9A24-57D0-207C-2FDA2C151B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ECD75C-6327-A4BF-553C-E294555867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92188" y="-4156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6729F4-8A81-E14F-8AB5-B7B64614EE82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Google Shape;68;p17">
            <a:extLst>
              <a:ext uri="{FF2B5EF4-FFF2-40B4-BE49-F238E27FC236}">
                <a16:creationId xmlns:a16="http://schemas.microsoft.com/office/drawing/2014/main" id="{DED0552B-804D-2836-CA73-21D02DDD700F}"/>
              </a:ext>
            </a:extLst>
          </p:cNvPr>
          <p:cNvPicPr preferRelativeResize="0"/>
          <p:nvPr userDrawn="1"/>
        </p:nvPicPr>
        <p:blipFill rotWithShape="1">
          <a:blip r:embed="rId6">
            <a:alphaModFix/>
          </a:blip>
          <a:srcRect t="90863"/>
          <a:stretch/>
        </p:blipFill>
        <p:spPr>
          <a:xfrm>
            <a:off x="-14719" y="4679300"/>
            <a:ext cx="9158719" cy="469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339;p45">
            <a:extLst>
              <a:ext uri="{FF2B5EF4-FFF2-40B4-BE49-F238E27FC236}">
                <a16:creationId xmlns:a16="http://schemas.microsoft.com/office/drawing/2014/main" id="{E5D01357-BF9D-7B35-F60E-1479571BBC3E}"/>
              </a:ext>
            </a:extLst>
          </p:cNvPr>
          <p:cNvPicPr preferRelativeResize="0"/>
          <p:nvPr userDrawn="1"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092188" y="4747575"/>
            <a:ext cx="1967026" cy="36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68;p17">
            <a:extLst>
              <a:ext uri="{FF2B5EF4-FFF2-40B4-BE49-F238E27FC236}">
                <a16:creationId xmlns:a16="http://schemas.microsoft.com/office/drawing/2014/main" id="{4660C599-98A6-4375-8737-E1F6B33684EB}"/>
              </a:ext>
            </a:extLst>
          </p:cNvPr>
          <p:cNvPicPr preferRelativeResize="0"/>
          <p:nvPr userDrawn="1"/>
        </p:nvPicPr>
        <p:blipFill rotWithShape="1">
          <a:blip r:embed="rId6">
            <a:alphaModFix/>
          </a:blip>
          <a:srcRect t="90863"/>
          <a:stretch/>
        </p:blipFill>
        <p:spPr>
          <a:xfrm>
            <a:off x="-13856" y="4687455"/>
            <a:ext cx="9157856" cy="469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339;p45">
            <a:extLst>
              <a:ext uri="{FF2B5EF4-FFF2-40B4-BE49-F238E27FC236}">
                <a16:creationId xmlns:a16="http://schemas.microsoft.com/office/drawing/2014/main" id="{D8844032-AFFF-7588-306B-89EADD342D08}"/>
              </a:ext>
            </a:extLst>
          </p:cNvPr>
          <p:cNvPicPr preferRelativeResize="0"/>
          <p:nvPr userDrawn="1"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092188" y="4733413"/>
            <a:ext cx="1967026" cy="36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338;p45">
            <a:extLst>
              <a:ext uri="{FF2B5EF4-FFF2-40B4-BE49-F238E27FC236}">
                <a16:creationId xmlns:a16="http://schemas.microsoft.com/office/drawing/2014/main" id="{5360F3FC-77D5-FCA8-4837-E015D714F370}"/>
              </a:ext>
            </a:extLst>
          </p:cNvPr>
          <p:cNvPicPr preferRelativeResize="0"/>
          <p:nvPr userDrawn="1"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5145" y="4746480"/>
            <a:ext cx="2772925" cy="3632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775579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71" r:id="rId2"/>
    <p:sldLayoutId id="2147483681" r:id="rId3"/>
    <p:sldLayoutId id="2147483683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20"/>
          <p:cNvPicPr preferRelativeResize="0"/>
          <p:nvPr/>
        </p:nvPicPr>
        <p:blipFill rotWithShape="1">
          <a:blip r:embed="rId3">
            <a:alphaModFix/>
          </a:blip>
          <a:srcRect t="8709"/>
          <a:stretch/>
        </p:blipFill>
        <p:spPr>
          <a:xfrm>
            <a:off x="-4412" y="0"/>
            <a:ext cx="914840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20"/>
          <p:cNvSpPr/>
          <p:nvPr/>
        </p:nvSpPr>
        <p:spPr>
          <a:xfrm>
            <a:off x="0" y="2171700"/>
            <a:ext cx="9144000" cy="29718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2647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6" name="Google Shape;86;p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930650" y="563785"/>
            <a:ext cx="1282701" cy="1367088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64" r:id="rId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jpe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0.png"/><Relationship Id="rId7" Type="http://schemas.openxmlformats.org/officeDocument/2006/relationships/image" Target="../media/image51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0.png"/><Relationship Id="rId5" Type="http://schemas.openxmlformats.org/officeDocument/2006/relationships/image" Target="../media/image490.png"/><Relationship Id="rId10" Type="http://schemas.openxmlformats.org/officeDocument/2006/relationships/image" Target="../media/image54.png"/><Relationship Id="rId4" Type="http://schemas.openxmlformats.org/officeDocument/2006/relationships/image" Target="../media/image480.png"/><Relationship Id="rId9" Type="http://schemas.openxmlformats.org/officeDocument/2006/relationships/image" Target="../media/image5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jpeg"/><Relationship Id="rId4" Type="http://schemas.openxmlformats.org/officeDocument/2006/relationships/image" Target="../media/image5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2"/>
          <p:cNvSpPr txBox="1">
            <a:spLocks noGrp="1"/>
          </p:cNvSpPr>
          <p:nvPr>
            <p:ph type="subTitle" idx="1"/>
          </p:nvPr>
        </p:nvSpPr>
        <p:spPr>
          <a:xfrm>
            <a:off x="818548" y="3543300"/>
            <a:ext cx="7506900" cy="12317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" dirty="0">
                <a:latin typeface="Garamond" panose="02020404030301010803" pitchFamily="18" charset="0"/>
              </a:rPr>
              <a:t>Dr. Joseph (Yossi) Cohen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" dirty="0">
                <a:latin typeface="Garamond" panose="02020404030301010803" pitchFamily="18" charset="0"/>
              </a:rPr>
              <a:t>Schmidt AI in Science Postdoctoral Research Fellow, MIDAS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" dirty="0">
                <a:latin typeface="Garamond" panose="02020404030301010803" pitchFamily="18" charset="0"/>
              </a:rPr>
              <a:t>AI in Science and Engineering Summer Academy 2023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" dirty="0">
                <a:latin typeface="Garamond" panose="02020404030301010803" pitchFamily="18" charset="0"/>
              </a:rPr>
              <a:t>August 11, 2023</a:t>
            </a:r>
          </a:p>
        </p:txBody>
      </p:sp>
      <p:sp>
        <p:nvSpPr>
          <p:cNvPr id="302" name="Google Shape;302;p42"/>
          <p:cNvSpPr txBox="1">
            <a:spLocks noGrp="1"/>
          </p:cNvSpPr>
          <p:nvPr>
            <p:ph type="ctrTitle"/>
          </p:nvPr>
        </p:nvSpPr>
        <p:spPr>
          <a:xfrm>
            <a:off x="473821" y="1676400"/>
            <a:ext cx="8196355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libri"/>
              <a:buNone/>
            </a:pPr>
            <a:r>
              <a:rPr lang="en" sz="3600" dirty="0">
                <a:solidFill>
                  <a:schemeClr val="bg1"/>
                </a:solidFill>
                <a:effectLst>
                  <a:outerShdw blurRad="251262" dist="56469" dir="5400000" algn="ctr" rotWithShape="0">
                    <a:schemeClr val="tx1">
                      <a:alpha val="95755"/>
                    </a:schemeClr>
                  </a:outerShdw>
                </a:effectLst>
                <a:latin typeface="Garamond" panose="02020404030301010803" pitchFamily="18" charset="0"/>
              </a:rPr>
              <a:t>An Introduction to </a:t>
            </a:r>
            <a:br>
              <a:rPr lang="en" sz="3600" dirty="0">
                <a:solidFill>
                  <a:schemeClr val="bg1"/>
                </a:solidFill>
                <a:effectLst>
                  <a:outerShdw blurRad="251262" dist="56469" dir="5400000" algn="ctr" rotWithShape="0">
                    <a:schemeClr val="tx1">
                      <a:alpha val="95755"/>
                    </a:schemeClr>
                  </a:outerShdw>
                </a:effectLst>
                <a:latin typeface="Garamond" panose="02020404030301010803" pitchFamily="18" charset="0"/>
              </a:rPr>
            </a:br>
            <a:r>
              <a:rPr lang="en" sz="3600" dirty="0">
                <a:solidFill>
                  <a:schemeClr val="bg1"/>
                </a:solidFill>
                <a:effectLst>
                  <a:outerShdw blurRad="251262" dist="56469" dir="5400000" algn="ctr" rotWithShape="0">
                    <a:schemeClr val="tx1">
                      <a:alpha val="95755"/>
                    </a:schemeClr>
                  </a:outerShdw>
                </a:effectLst>
                <a:latin typeface="Garamond" panose="02020404030301010803" pitchFamily="18" charset="0"/>
              </a:rPr>
              <a:t>Explainable Artificial Intelligence</a:t>
            </a:r>
            <a:endParaRPr sz="3600" dirty="0">
              <a:solidFill>
                <a:schemeClr val="bg1"/>
              </a:solidFill>
              <a:effectLst>
                <a:outerShdw blurRad="251262" dist="56469" dir="5400000" algn="ctr" rotWithShape="0">
                  <a:schemeClr val="tx1">
                    <a:alpha val="95755"/>
                  </a:schemeClr>
                </a:outerShdw>
              </a:effectLst>
              <a:latin typeface="Garamond" panose="02020404030301010803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82ECE1F-E420-774A-ADCE-0F5F9DF9B7F7}"/>
              </a:ext>
            </a:extLst>
          </p:cNvPr>
          <p:cNvSpPr txBox="1">
            <a:spLocks/>
          </p:cNvSpPr>
          <p:nvPr/>
        </p:nvSpPr>
        <p:spPr>
          <a:xfrm>
            <a:off x="573787" y="585523"/>
            <a:ext cx="7996427" cy="3972454"/>
          </a:xfrm>
          <a:prstGeom prst="rect">
            <a:avLst/>
          </a:prstGeom>
        </p:spPr>
        <p:txBody>
          <a:bodyPr/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Clr>
                <a:schemeClr val="bg1">
                  <a:lumMod val="50000"/>
                </a:schemeClr>
              </a:buClr>
              <a:buFont typeface="+mj-lt"/>
              <a:buAutoNum type="arabicPeriod"/>
            </a:pP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Garamond" panose="02020404030301010803" pitchFamily="18" charset="0"/>
                <a:ea typeface="Yu Gothic UI Semilight" panose="020B0400000000000000" pitchFamily="50" charset="-128"/>
              </a:rPr>
              <a:t>Explainable AI (XAI) background and motivation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b="1" dirty="0">
                <a:latin typeface="Garamond" panose="02020404030301010803" pitchFamily="18" charset="0"/>
                <a:ea typeface="Yu Gothic UI Semilight" panose="020B0400000000000000" pitchFamily="50" charset="-128"/>
              </a:rPr>
              <a:t>Inherently interpretable modeling</a:t>
            </a:r>
          </a:p>
          <a:p>
            <a:pPr marL="800089" lvl="1" indent="-342900">
              <a:buFont typeface="+mj-lt"/>
              <a:buAutoNum type="arabicPeriod"/>
            </a:pPr>
            <a:r>
              <a:rPr lang="en-US" sz="1400" b="1" dirty="0">
                <a:latin typeface="Garamond" panose="02020404030301010803" pitchFamily="18" charset="0"/>
                <a:ea typeface="Yu Gothic UI Semilight" panose="020B0400000000000000" pitchFamily="50" charset="-128"/>
              </a:rPr>
              <a:t>Linear regression</a:t>
            </a:r>
          </a:p>
          <a:p>
            <a:pPr marL="800089" lvl="1" indent="-342900">
              <a:buFont typeface="+mj-lt"/>
              <a:buAutoNum type="arabicPeriod"/>
            </a:pPr>
            <a:r>
              <a:rPr lang="en-US" sz="1400" b="1" dirty="0">
                <a:latin typeface="Garamond" panose="02020404030301010803" pitchFamily="18" charset="0"/>
                <a:ea typeface="Yu Gothic UI Semilight" panose="020B0400000000000000" pitchFamily="50" charset="-128"/>
              </a:rPr>
              <a:t>Decision trees</a:t>
            </a:r>
          </a:p>
          <a:p>
            <a:pPr marL="342900" indent="-342900">
              <a:buClr>
                <a:schemeClr val="bg1">
                  <a:lumMod val="50000"/>
                </a:schemeClr>
              </a:buClr>
              <a:buFont typeface="+mj-lt"/>
              <a:buAutoNum type="arabicPeriod"/>
            </a:pP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Garamond" panose="02020404030301010803" pitchFamily="18" charset="0"/>
                <a:ea typeface="Yu Gothic UI Semilight" panose="020B0400000000000000" pitchFamily="50" charset="-128"/>
              </a:rPr>
              <a:t>Anomaly detection and interpretation</a:t>
            </a:r>
          </a:p>
          <a:p>
            <a:pPr marL="800089" lvl="1" indent="-342900">
              <a:buClr>
                <a:schemeClr val="bg1">
                  <a:lumMod val="50000"/>
                </a:schemeClr>
              </a:buClr>
              <a:buFont typeface="+mj-lt"/>
              <a:buAutoNum type="arabicPeriod"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Garamond" panose="02020404030301010803" pitchFamily="18" charset="0"/>
                <a:ea typeface="Yu Gothic UI Semilight" panose="020B0400000000000000" pitchFamily="50" charset="-128"/>
              </a:rPr>
              <a:t>Principal component analysis</a:t>
            </a:r>
          </a:p>
          <a:p>
            <a:pPr marL="800089" lvl="1" indent="-342900">
              <a:buClr>
                <a:schemeClr val="bg1">
                  <a:lumMod val="50000"/>
                </a:schemeClr>
              </a:buClr>
              <a:buFont typeface="+mj-lt"/>
              <a:buAutoNum type="arabicPeriod"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Garamond" panose="02020404030301010803" pitchFamily="18" charset="0"/>
                <a:ea typeface="Yu Gothic UI Semilight" panose="020B0400000000000000" pitchFamily="50" charset="-128"/>
              </a:rPr>
              <a:t>One-class support vector machine</a:t>
            </a:r>
          </a:p>
          <a:p>
            <a:pPr marL="342900" indent="-342900">
              <a:buClr>
                <a:schemeClr val="bg1">
                  <a:lumMod val="50000"/>
                </a:schemeClr>
              </a:buClr>
              <a:buFont typeface="+mj-lt"/>
              <a:buAutoNum type="arabicPeriod"/>
            </a:pP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Garamond" panose="02020404030301010803" pitchFamily="18" charset="0"/>
                <a:ea typeface="Yu Gothic UI Semilight" panose="020B0400000000000000" pitchFamily="50" charset="-128"/>
              </a:rPr>
              <a:t>Counterfactual explanations</a:t>
            </a:r>
          </a:p>
          <a:p>
            <a:pPr marL="342900" indent="-342900">
              <a:buClr>
                <a:schemeClr val="bg1">
                  <a:lumMod val="50000"/>
                </a:schemeClr>
              </a:buClr>
              <a:buFont typeface="+mj-lt"/>
              <a:buAutoNum type="arabicPeriod"/>
            </a:pP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Garamond" panose="02020404030301010803" pitchFamily="18" charset="0"/>
                <a:ea typeface="Yu Gothic UI Semilight" panose="020B0400000000000000" pitchFamily="50" charset="-128"/>
              </a:rPr>
              <a:t>Model-agnostic explanations</a:t>
            </a:r>
          </a:p>
          <a:p>
            <a:pPr marL="800089" lvl="1" indent="-342900">
              <a:buClr>
                <a:schemeClr val="bg1">
                  <a:lumMod val="50000"/>
                </a:schemeClr>
              </a:buClr>
              <a:buFont typeface="+mj-lt"/>
              <a:buAutoNum type="arabicPeriod"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Garamond" panose="02020404030301010803" pitchFamily="18" charset="0"/>
                <a:ea typeface="Yu Gothic UI Semilight" panose="020B0400000000000000" pitchFamily="50" charset="-128"/>
              </a:rPr>
              <a:t>LIME: Local Interpretable Model-Agnostic Explanations</a:t>
            </a:r>
          </a:p>
          <a:p>
            <a:pPr marL="800089" lvl="1" indent="-342900">
              <a:buClr>
                <a:schemeClr val="bg1">
                  <a:lumMod val="50000"/>
                </a:schemeClr>
              </a:buClr>
              <a:buFont typeface="+mj-lt"/>
              <a:buAutoNum type="arabicPeriod"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Garamond" panose="02020404030301010803" pitchFamily="18" charset="0"/>
                <a:ea typeface="Yu Gothic UI Semilight" panose="020B0400000000000000" pitchFamily="50" charset="-128"/>
              </a:rPr>
              <a:t>SHAP: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Garamond" panose="02020404030301010803" pitchFamily="18" charset="0"/>
                <a:ea typeface="Yu Gothic UI Semilight" panose="020B0400000000000000" pitchFamily="50" charset="-128"/>
              </a:rPr>
              <a:t>SHapley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Garamond" panose="02020404030301010803" pitchFamily="18" charset="0"/>
                <a:ea typeface="Yu Gothic UI Semilight" panose="020B0400000000000000" pitchFamily="50" charset="-128"/>
              </a:rPr>
              <a:t> Additive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Garamond" panose="02020404030301010803" pitchFamily="18" charset="0"/>
                <a:ea typeface="Yu Gothic UI Semilight" panose="020B0400000000000000" pitchFamily="50" charset="-128"/>
              </a:rPr>
              <a:t>exPlanations</a:t>
            </a:r>
            <a:endParaRPr lang="en-US" sz="1400" dirty="0">
              <a:solidFill>
                <a:schemeClr val="bg1">
                  <a:lumMod val="50000"/>
                </a:schemeClr>
              </a:solidFill>
              <a:latin typeface="Garamond" panose="02020404030301010803" pitchFamily="18" charset="0"/>
              <a:ea typeface="Yu Gothic UI Semilight" panose="020B0400000000000000" pitchFamily="50" charset="-128"/>
            </a:endParaRPr>
          </a:p>
          <a:p>
            <a:pPr marL="342900" indent="-342900">
              <a:buClr>
                <a:schemeClr val="bg1">
                  <a:lumMod val="50000"/>
                </a:schemeClr>
              </a:buClr>
              <a:buFont typeface="+mj-lt"/>
              <a:buAutoNum type="arabicPeriod"/>
            </a:pP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Garamond" panose="02020404030301010803" pitchFamily="18" charset="0"/>
                <a:ea typeface="Yu Gothic UI Semilight" panose="020B0400000000000000" pitchFamily="50" charset="-128"/>
              </a:rPr>
              <a:t>Responsible usage of XAI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DF8EECD-3FC5-849A-CC44-116CB6220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786" y="109027"/>
            <a:ext cx="7996428" cy="418364"/>
          </a:xfrm>
        </p:spPr>
        <p:txBody>
          <a:bodyPr/>
          <a:lstStyle/>
          <a:p>
            <a:r>
              <a:rPr lang="en-US" b="1" spc="-113" dirty="0">
                <a:latin typeface="Garamond" panose="02020404030301010803" pitchFamily="18" charset="0"/>
                <a:ea typeface="Yu Gothic UI Semilight" panose="020B0400000000000000" pitchFamily="50" charset="-128"/>
              </a:rPr>
              <a:t>Module Agenda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FA25E17-914F-CD5A-B3AB-4DF17D7590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53825" y="6336792"/>
            <a:ext cx="473583" cy="36576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800" kern="1200">
                <a:solidFill>
                  <a:srgbClr val="00274C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EEB7D02-0B04-D548-A02B-EA322AB00533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2" name="Slide Number Placeholder 6">
            <a:extLst>
              <a:ext uri="{FF2B5EF4-FFF2-40B4-BE49-F238E27FC236}">
                <a16:creationId xmlns:a16="http://schemas.microsoft.com/office/drawing/2014/main" id="{1267AC19-9589-F5B3-92DE-D9FB80ED5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92188" y="-4156"/>
            <a:ext cx="2057400" cy="274637"/>
          </a:xfrm>
        </p:spPr>
        <p:txBody>
          <a:bodyPr/>
          <a:lstStyle/>
          <a:p>
            <a:fld id="{8B6729F4-8A81-E14F-8AB5-B7B64614EE82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2421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82ECE1F-E420-774A-ADCE-0F5F9DF9B7F7}"/>
              </a:ext>
            </a:extLst>
          </p:cNvPr>
          <p:cNvSpPr txBox="1">
            <a:spLocks/>
          </p:cNvSpPr>
          <p:nvPr/>
        </p:nvSpPr>
        <p:spPr>
          <a:xfrm>
            <a:off x="573786" y="741289"/>
            <a:ext cx="7768935" cy="3962686"/>
          </a:xfrm>
          <a:prstGeom prst="rect">
            <a:avLst/>
          </a:prstGeom>
        </p:spPr>
        <p:txBody>
          <a:bodyPr/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1"/>
              </a:buClr>
            </a:pPr>
            <a:r>
              <a:rPr lang="en-US" sz="2000" dirty="0">
                <a:latin typeface="Garamond" panose="02020404030301010803" pitchFamily="18" charset="0"/>
                <a:ea typeface="Yu Gothic UI Semilight" panose="020B0400000000000000" pitchFamily="50" charset="-128"/>
              </a:rPr>
              <a:t>Linear regression: simple, parametric, additive</a:t>
            </a:r>
          </a:p>
          <a:p>
            <a:pPr>
              <a:buClr>
                <a:schemeClr val="tx1"/>
              </a:buClr>
            </a:pPr>
            <a:endParaRPr lang="en-US" sz="2000" dirty="0">
              <a:latin typeface="Garamond" panose="02020404030301010803" pitchFamily="18" charset="0"/>
              <a:ea typeface="Yu Gothic UI Semilight" panose="020B0400000000000000" pitchFamily="50" charset="-128"/>
            </a:endParaRPr>
          </a:p>
          <a:p>
            <a:pPr>
              <a:buClr>
                <a:schemeClr val="tx1"/>
              </a:buClr>
            </a:pPr>
            <a:r>
              <a:rPr lang="en-US" sz="2000" dirty="0">
                <a:latin typeface="Garamond" panose="02020404030301010803" pitchFamily="18" charset="0"/>
                <a:ea typeface="Yu Gothic UI Semilight" panose="020B0400000000000000" pitchFamily="50" charset="-128"/>
              </a:rPr>
              <a:t>OLS objective in finding optimal weights:</a:t>
            </a:r>
          </a:p>
          <a:p>
            <a:pPr marL="0" indent="0">
              <a:buClr>
                <a:schemeClr val="tx1"/>
              </a:buClr>
              <a:buNone/>
            </a:pPr>
            <a:endParaRPr lang="en-US" sz="2000" dirty="0">
              <a:latin typeface="Garamond" panose="02020404030301010803" pitchFamily="18" charset="0"/>
              <a:ea typeface="Yu Gothic UI Semilight" panose="020B0400000000000000" pitchFamily="50" charset="-128"/>
            </a:endParaRPr>
          </a:p>
          <a:p>
            <a:pPr>
              <a:buClr>
                <a:schemeClr val="tx1"/>
              </a:buClr>
            </a:pPr>
            <a:endParaRPr lang="en-US" sz="2000" dirty="0">
              <a:latin typeface="Garamond" panose="02020404030301010803" pitchFamily="18" charset="0"/>
              <a:ea typeface="Yu Gothic UI Semilight" panose="020B0400000000000000" pitchFamily="50" charset="-128"/>
            </a:endParaRPr>
          </a:p>
          <a:p>
            <a:pPr>
              <a:buClr>
                <a:schemeClr val="tx1"/>
              </a:buClr>
            </a:pPr>
            <a:r>
              <a:rPr lang="en-US" sz="2000" dirty="0">
                <a:latin typeface="Garamond" panose="02020404030301010803" pitchFamily="18" charset="0"/>
                <a:ea typeface="Yu Gothic UI Semilight" panose="020B0400000000000000" pitchFamily="50" charset="-128"/>
              </a:rPr>
              <a:t>Intuitive, particularly for numerical features</a:t>
            </a:r>
          </a:p>
          <a:p>
            <a:pPr>
              <a:buClr>
                <a:schemeClr val="tx1"/>
              </a:buClr>
            </a:pPr>
            <a:r>
              <a:rPr lang="en-US" sz="2000" dirty="0">
                <a:latin typeface="Garamond" panose="02020404030301010803" pitchFamily="18" charset="0"/>
                <a:ea typeface="Yu Gothic UI Semilight" panose="020B0400000000000000" pitchFamily="50" charset="-128"/>
              </a:rPr>
              <a:t>Feature scaling significantly improves weight interpretation</a:t>
            </a:r>
          </a:p>
          <a:p>
            <a:pPr>
              <a:buClr>
                <a:schemeClr val="tx1"/>
              </a:buClr>
            </a:pPr>
            <a:r>
              <a:rPr lang="en-US" sz="2000" dirty="0">
                <a:latin typeface="Garamond" panose="02020404030301010803" pitchFamily="18" charset="0"/>
                <a:ea typeface="Yu Gothic UI Semilight" panose="020B0400000000000000" pitchFamily="50" charset="-128"/>
              </a:rPr>
              <a:t>Weights imply the contribution: </a:t>
            </a:r>
            <a:r>
              <a:rPr lang="en-US" sz="2000" b="1" dirty="0">
                <a:latin typeface="Garamond" panose="02020404030301010803" pitchFamily="18" charset="0"/>
                <a:ea typeface="Yu Gothic UI Semilight" panose="020B0400000000000000" pitchFamily="50" charset="-128"/>
              </a:rPr>
              <a:t>foundational idea of XAI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DF8EECD-3FC5-849A-CC44-116CB6220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786" y="109027"/>
            <a:ext cx="7996428" cy="418364"/>
          </a:xfrm>
        </p:spPr>
        <p:txBody>
          <a:bodyPr/>
          <a:lstStyle/>
          <a:p>
            <a:r>
              <a:rPr lang="en-US" b="1" spc="-113" dirty="0">
                <a:latin typeface="Garamond" panose="02020404030301010803" pitchFamily="18" charset="0"/>
                <a:ea typeface="Yu Gothic UI Semilight" panose="020B0400000000000000" pitchFamily="50" charset="-128"/>
              </a:rPr>
              <a:t>“Inherently Interpretable”: Linear Regression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FA25E17-914F-CD5A-B3AB-4DF17D7590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53825" y="6336792"/>
            <a:ext cx="473583" cy="36576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800" kern="1200">
                <a:solidFill>
                  <a:srgbClr val="00274C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EEB7D02-0B04-D548-A02B-EA322AB00533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2" name="Slide Number Placeholder 6">
            <a:extLst>
              <a:ext uri="{FF2B5EF4-FFF2-40B4-BE49-F238E27FC236}">
                <a16:creationId xmlns:a16="http://schemas.microsoft.com/office/drawing/2014/main" id="{1267AC19-9589-F5B3-92DE-D9FB80ED5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92188" y="-4156"/>
            <a:ext cx="2057400" cy="274637"/>
          </a:xfrm>
        </p:spPr>
        <p:txBody>
          <a:bodyPr/>
          <a:lstStyle/>
          <a:p>
            <a:fld id="{8B6729F4-8A81-E14F-8AB5-B7B64614EE82}" type="slidenum">
              <a:rPr lang="en-US" smtClean="0"/>
              <a:t>11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67241BD-6BEF-7908-AD9E-E8D11A8609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4248" y="1228671"/>
            <a:ext cx="4555503" cy="39353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50EF7C9-1348-9E43-DFD0-85EED14F4F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4248" y="2109591"/>
            <a:ext cx="4791174" cy="9243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C3A6D11-0677-73FB-2DCB-DC6501AAD00E}"/>
              </a:ext>
            </a:extLst>
          </p:cNvPr>
          <p:cNvSpPr txBox="1"/>
          <p:nvPr/>
        </p:nvSpPr>
        <p:spPr>
          <a:xfrm>
            <a:off x="3274121" y="4652802"/>
            <a:ext cx="378390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</a:rPr>
              <a:t>Molnar, C. (2022), Interpretable Machine Learning:</a:t>
            </a:r>
          </a:p>
          <a:p>
            <a:r>
              <a:rPr lang="en-US" sz="900" dirty="0">
                <a:solidFill>
                  <a:schemeClr val="bg1"/>
                </a:solidFill>
              </a:rPr>
              <a:t>A Guide for Making Black Box Models Explainable (2nd ed.).</a:t>
            </a:r>
          </a:p>
          <a:p>
            <a:r>
              <a:rPr lang="en-US" sz="900" dirty="0">
                <a:solidFill>
                  <a:schemeClr val="bg1"/>
                </a:solidFill>
              </a:rPr>
              <a:t>christophm.github.io/interpretable-ml-book/</a:t>
            </a:r>
          </a:p>
        </p:txBody>
      </p:sp>
    </p:spTree>
    <p:extLst>
      <p:ext uri="{BB962C8B-B14F-4D97-AF65-F5344CB8AC3E}">
        <p14:creationId xmlns:p14="http://schemas.microsoft.com/office/powerpoint/2010/main" val="1514453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82ECE1F-E420-774A-ADCE-0F5F9DF9B7F7}"/>
              </a:ext>
            </a:extLst>
          </p:cNvPr>
          <p:cNvSpPr txBox="1">
            <a:spLocks/>
          </p:cNvSpPr>
          <p:nvPr/>
        </p:nvSpPr>
        <p:spPr>
          <a:xfrm>
            <a:off x="573786" y="741289"/>
            <a:ext cx="3958671" cy="3962686"/>
          </a:xfrm>
          <a:prstGeom prst="rect">
            <a:avLst/>
          </a:prstGeom>
        </p:spPr>
        <p:txBody>
          <a:bodyPr/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1"/>
              </a:buClr>
            </a:pPr>
            <a:r>
              <a:rPr lang="en-US" sz="2000" dirty="0">
                <a:latin typeface="Garamond" panose="02020404030301010803" pitchFamily="18" charset="0"/>
                <a:ea typeface="Yu Gothic UI Semilight" panose="020B0400000000000000" pitchFamily="50" charset="-128"/>
              </a:rPr>
              <a:t>Interpretability suffers under curse of dimensionality</a:t>
            </a:r>
          </a:p>
          <a:p>
            <a:pPr>
              <a:buClr>
                <a:schemeClr val="tx1"/>
              </a:buClr>
            </a:pPr>
            <a:endParaRPr lang="en-US" sz="2000" dirty="0">
              <a:latin typeface="Garamond" panose="02020404030301010803" pitchFamily="18" charset="0"/>
              <a:ea typeface="Yu Gothic UI Semilight" panose="020B0400000000000000" pitchFamily="50" charset="-128"/>
            </a:endParaRPr>
          </a:p>
          <a:p>
            <a:pPr>
              <a:buClr>
                <a:schemeClr val="tx1"/>
              </a:buClr>
            </a:pPr>
            <a:r>
              <a:rPr lang="en-US" sz="2000" dirty="0">
                <a:latin typeface="Garamond" panose="02020404030301010803" pitchFamily="18" charset="0"/>
                <a:ea typeface="Yu Gothic UI Semilight" panose="020B0400000000000000" pitchFamily="50" charset="-128"/>
              </a:rPr>
              <a:t>Solution: </a:t>
            </a:r>
            <a:r>
              <a:rPr lang="en-US" sz="2000" dirty="0" err="1">
                <a:latin typeface="Garamond" panose="02020404030301010803" pitchFamily="18" charset="0"/>
                <a:ea typeface="Yu Gothic UI Semilight" panose="020B0400000000000000" pitchFamily="50" charset="-128"/>
              </a:rPr>
              <a:t>sparsify</a:t>
            </a:r>
            <a:r>
              <a:rPr lang="en-US" sz="2000" dirty="0">
                <a:latin typeface="Garamond" panose="02020404030301010803" pitchFamily="18" charset="0"/>
                <a:ea typeface="Yu Gothic UI Semilight" panose="020B0400000000000000" pitchFamily="50" charset="-128"/>
              </a:rPr>
              <a:t> weights to “zero” out unimportant contributions</a:t>
            </a:r>
          </a:p>
          <a:p>
            <a:pPr>
              <a:buClr>
                <a:schemeClr val="tx1"/>
              </a:buClr>
            </a:pPr>
            <a:endParaRPr lang="en-US" sz="2000" dirty="0">
              <a:latin typeface="Garamond" panose="02020404030301010803" pitchFamily="18" charset="0"/>
              <a:ea typeface="Yu Gothic UI Semilight" panose="020B0400000000000000" pitchFamily="50" charset="-128"/>
            </a:endParaRPr>
          </a:p>
          <a:p>
            <a:pPr>
              <a:buClr>
                <a:schemeClr val="tx1"/>
              </a:buClr>
            </a:pPr>
            <a:r>
              <a:rPr lang="en-US" sz="2000" u="sng" dirty="0">
                <a:latin typeface="Garamond" panose="02020404030301010803" pitchFamily="18" charset="0"/>
                <a:ea typeface="Yu Gothic UI Semilight" panose="020B0400000000000000" pitchFamily="50" charset="-128"/>
              </a:rPr>
              <a:t>Least Absolute Shrinkage and Selection Operator (LASSO):</a:t>
            </a:r>
            <a:r>
              <a:rPr lang="en-US" sz="2000" dirty="0">
                <a:latin typeface="Garamond" panose="02020404030301010803" pitchFamily="18" charset="0"/>
                <a:ea typeface="Yu Gothic UI Semilight" panose="020B0400000000000000" pitchFamily="50" charset="-128"/>
              </a:rPr>
              <a:t> Adds L1-norm constraint to penalize weight vector</a:t>
            </a:r>
          </a:p>
          <a:p>
            <a:pPr>
              <a:buClr>
                <a:schemeClr val="tx1"/>
              </a:buClr>
            </a:pPr>
            <a:endParaRPr lang="en-US" sz="2000" dirty="0">
              <a:latin typeface="Garamond" panose="02020404030301010803" pitchFamily="18" charset="0"/>
              <a:ea typeface="Yu Gothic UI Semilight" panose="020B0400000000000000" pitchFamily="50" charset="-128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DF8EECD-3FC5-849A-CC44-116CB6220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786" y="109027"/>
            <a:ext cx="7996428" cy="418364"/>
          </a:xfrm>
        </p:spPr>
        <p:txBody>
          <a:bodyPr/>
          <a:lstStyle/>
          <a:p>
            <a:r>
              <a:rPr lang="en-US" b="1" spc="-113" dirty="0">
                <a:latin typeface="Garamond" panose="02020404030301010803" pitchFamily="18" charset="0"/>
                <a:ea typeface="Yu Gothic UI Semilight" panose="020B0400000000000000" pitchFamily="50" charset="-128"/>
              </a:rPr>
              <a:t>“Inherently Interpretable”: LASSO Regression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FA25E17-914F-CD5A-B3AB-4DF17D7590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53825" y="6336792"/>
            <a:ext cx="473583" cy="36576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800" kern="1200">
                <a:solidFill>
                  <a:srgbClr val="00274C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EEB7D02-0B04-D548-A02B-EA322AB00533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2" name="Slide Number Placeholder 6">
            <a:extLst>
              <a:ext uri="{FF2B5EF4-FFF2-40B4-BE49-F238E27FC236}">
                <a16:creationId xmlns:a16="http://schemas.microsoft.com/office/drawing/2014/main" id="{1267AC19-9589-F5B3-92DE-D9FB80ED5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92188" y="-4156"/>
            <a:ext cx="2057400" cy="274637"/>
          </a:xfrm>
        </p:spPr>
        <p:txBody>
          <a:bodyPr/>
          <a:lstStyle/>
          <a:p>
            <a:fld id="{8B6729F4-8A81-E14F-8AB5-B7B64614EE82}" type="slidenum">
              <a:rPr lang="en-US" smtClean="0"/>
              <a:t>12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3AA48BF-A46B-26EE-1BD1-F1774203D9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3015" y="902104"/>
            <a:ext cx="3512663" cy="67766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0ABD84D-CA32-303B-E985-30A0787D33BF}"/>
                  </a:ext>
                </a:extLst>
              </p:cNvPr>
              <p:cNvSpPr txBox="1"/>
              <p:nvPr/>
            </p:nvSpPr>
            <p:spPr>
              <a:xfrm>
                <a:off x="7733130" y="1154522"/>
                <a:ext cx="84805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𝜆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</m:d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0ABD84D-CA32-303B-E985-30A0787D33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3130" y="1154522"/>
                <a:ext cx="848053" cy="307777"/>
              </a:xfrm>
              <a:prstGeom prst="rect">
                <a:avLst/>
              </a:prstGeom>
              <a:blipFill>
                <a:blip r:embed="rId4"/>
                <a:stretch>
                  <a:fillRect b="-1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With increasing penalty of the weights, fewer and fewer features receive a non-zero weight estimate. These curves are also called regularization paths. The number above the plot is the number of non-zero weights.">
            <a:extLst>
              <a:ext uri="{FF2B5EF4-FFF2-40B4-BE49-F238E27FC236}">
                <a16:creationId xmlns:a16="http://schemas.microsoft.com/office/drawing/2014/main" id="{4AF20F4C-8E5D-3F8F-0B66-BF7F28897F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2457" y="1832186"/>
            <a:ext cx="3958671" cy="2827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F9F3B55-BB90-2099-4F71-86CA39A2D2CA}"/>
              </a:ext>
            </a:extLst>
          </p:cNvPr>
          <p:cNvSpPr txBox="1"/>
          <p:nvPr/>
        </p:nvSpPr>
        <p:spPr>
          <a:xfrm>
            <a:off x="5927657" y="1949655"/>
            <a:ext cx="16017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# Non-Zero Weights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68E8D1-03A7-5CB2-FD23-1937F187CA04}"/>
              </a:ext>
            </a:extLst>
          </p:cNvPr>
          <p:cNvSpPr txBox="1"/>
          <p:nvPr/>
        </p:nvSpPr>
        <p:spPr>
          <a:xfrm>
            <a:off x="3274121" y="4652802"/>
            <a:ext cx="378390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</a:rPr>
              <a:t>Molnar, C. (2022), Interpretable Machine Learning:</a:t>
            </a:r>
          </a:p>
          <a:p>
            <a:r>
              <a:rPr lang="en-US" sz="900" dirty="0">
                <a:solidFill>
                  <a:schemeClr val="bg1"/>
                </a:solidFill>
              </a:rPr>
              <a:t>A Guide for Making Black Box Models Explainable (2nd ed.).</a:t>
            </a:r>
          </a:p>
          <a:p>
            <a:r>
              <a:rPr lang="en-US" sz="900" dirty="0">
                <a:solidFill>
                  <a:schemeClr val="bg1"/>
                </a:solidFill>
              </a:rPr>
              <a:t>christophm.github.io/interpretable-ml-book/</a:t>
            </a:r>
          </a:p>
        </p:txBody>
      </p:sp>
    </p:spTree>
    <p:extLst>
      <p:ext uri="{BB962C8B-B14F-4D97-AF65-F5344CB8AC3E}">
        <p14:creationId xmlns:p14="http://schemas.microsoft.com/office/powerpoint/2010/main" val="25116087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82ECE1F-E420-774A-ADCE-0F5F9DF9B7F7}"/>
              </a:ext>
            </a:extLst>
          </p:cNvPr>
          <p:cNvSpPr txBox="1">
            <a:spLocks/>
          </p:cNvSpPr>
          <p:nvPr/>
        </p:nvSpPr>
        <p:spPr>
          <a:xfrm>
            <a:off x="1023111" y="1019342"/>
            <a:ext cx="3362947" cy="3448853"/>
          </a:xfrm>
          <a:prstGeom prst="rect">
            <a:avLst/>
          </a:prstGeom>
        </p:spPr>
        <p:txBody>
          <a:bodyPr/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1"/>
              </a:buClr>
            </a:pPr>
            <a:r>
              <a:rPr lang="en-US" sz="2000" dirty="0">
                <a:latin typeface="Garamond" panose="02020404030301010803" pitchFamily="18" charset="0"/>
                <a:ea typeface="Yu Gothic UI Semilight" panose="020B0400000000000000" pitchFamily="50" charset="-128"/>
              </a:rPr>
              <a:t>Simple and relatively generalizable (small datasets)</a:t>
            </a:r>
          </a:p>
          <a:p>
            <a:pPr>
              <a:buClr>
                <a:schemeClr val="tx1"/>
              </a:buClr>
            </a:pPr>
            <a:r>
              <a:rPr lang="en-US" sz="2000" dirty="0">
                <a:latin typeface="Garamond" panose="02020404030301010803" pitchFamily="18" charset="0"/>
                <a:ea typeface="Yu Gothic UI Semilight" panose="020B0400000000000000" pitchFamily="50" charset="-128"/>
              </a:rPr>
              <a:t>Easy to form explanations with scaled features</a:t>
            </a:r>
          </a:p>
          <a:p>
            <a:pPr>
              <a:buClr>
                <a:schemeClr val="tx1"/>
              </a:buClr>
            </a:pPr>
            <a:r>
              <a:rPr lang="en-US" sz="2000" dirty="0">
                <a:latin typeface="Garamond" panose="02020404030301010803" pitchFamily="18" charset="0"/>
                <a:ea typeface="Yu Gothic UI Semilight" panose="020B0400000000000000" pitchFamily="50" charset="-128"/>
              </a:rPr>
              <a:t>Regularization can improve model performance and interpretation</a:t>
            </a:r>
          </a:p>
          <a:p>
            <a:pPr>
              <a:buClr>
                <a:schemeClr val="tx1"/>
              </a:buClr>
            </a:pPr>
            <a:r>
              <a:rPr lang="en-US" sz="2000" dirty="0">
                <a:latin typeface="Garamond" panose="02020404030301010803" pitchFamily="18" charset="0"/>
                <a:ea typeface="Yu Gothic UI Semilight" panose="020B0400000000000000" pitchFamily="50" charset="-128"/>
              </a:rPr>
              <a:t>Analog for classification (logistic regression)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DF8EECD-3FC5-849A-CC44-116CB6220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786" y="109027"/>
            <a:ext cx="7996428" cy="418364"/>
          </a:xfrm>
        </p:spPr>
        <p:txBody>
          <a:bodyPr/>
          <a:lstStyle/>
          <a:p>
            <a:r>
              <a:rPr lang="en-US" b="1" spc="-113" dirty="0">
                <a:latin typeface="Garamond" panose="02020404030301010803" pitchFamily="18" charset="0"/>
                <a:ea typeface="Yu Gothic UI Semilight" panose="020B0400000000000000" pitchFamily="50" charset="-128"/>
              </a:rPr>
              <a:t>Linear Regression: Pros and Cons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FA25E17-914F-CD5A-B3AB-4DF17D7590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53825" y="6336792"/>
            <a:ext cx="473583" cy="36576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800" kern="1200">
                <a:solidFill>
                  <a:srgbClr val="00274C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EEB7D02-0B04-D548-A02B-EA322AB00533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2" name="Slide Number Placeholder 6">
            <a:extLst>
              <a:ext uri="{FF2B5EF4-FFF2-40B4-BE49-F238E27FC236}">
                <a16:creationId xmlns:a16="http://schemas.microsoft.com/office/drawing/2014/main" id="{1267AC19-9589-F5B3-92DE-D9FB80ED5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92188" y="-4156"/>
            <a:ext cx="2057400" cy="274637"/>
          </a:xfrm>
        </p:spPr>
        <p:txBody>
          <a:bodyPr/>
          <a:lstStyle/>
          <a:p>
            <a:fld id="{8B6729F4-8A81-E14F-8AB5-B7B64614EE82}" type="slidenum">
              <a:rPr lang="en-US" smtClean="0"/>
              <a:t>13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CDEEE-2711-EC89-4BF8-7E4A11F01A39}"/>
              </a:ext>
            </a:extLst>
          </p:cNvPr>
          <p:cNvSpPr txBox="1">
            <a:spLocks/>
          </p:cNvSpPr>
          <p:nvPr/>
        </p:nvSpPr>
        <p:spPr>
          <a:xfrm>
            <a:off x="5219954" y="1019342"/>
            <a:ext cx="3131940" cy="3331277"/>
          </a:xfrm>
          <a:prstGeom prst="rect">
            <a:avLst/>
          </a:prstGeom>
        </p:spPr>
        <p:txBody>
          <a:bodyPr/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1"/>
              </a:buClr>
            </a:pPr>
            <a:r>
              <a:rPr lang="en-US" sz="2000" dirty="0">
                <a:latin typeface="Garamond" panose="02020404030301010803" pitchFamily="18" charset="0"/>
                <a:ea typeface="Yu Gothic UI Semilight" panose="020B0400000000000000" pitchFamily="50" charset="-128"/>
              </a:rPr>
              <a:t>Lacks expressiveness of nonlinear models</a:t>
            </a:r>
          </a:p>
          <a:p>
            <a:pPr>
              <a:buClr>
                <a:schemeClr val="tx1"/>
              </a:buClr>
            </a:pPr>
            <a:r>
              <a:rPr lang="en-US" sz="2000" dirty="0">
                <a:latin typeface="Garamond" panose="02020404030301010803" pitchFamily="18" charset="0"/>
                <a:ea typeface="Yu Gothic UI Semilight" panose="020B0400000000000000" pitchFamily="50" charset="-128"/>
              </a:rPr>
              <a:t>Struggle under high dimensionality</a:t>
            </a:r>
          </a:p>
          <a:p>
            <a:pPr>
              <a:buClr>
                <a:schemeClr val="tx1"/>
              </a:buClr>
            </a:pPr>
            <a:r>
              <a:rPr lang="en-US" sz="2000" dirty="0">
                <a:latin typeface="Garamond" panose="02020404030301010803" pitchFamily="18" charset="0"/>
                <a:ea typeface="Yu Gothic UI Semilight" panose="020B0400000000000000" pitchFamily="50" charset="-128"/>
              </a:rPr>
              <a:t>Feature interactions must be manually engineered</a:t>
            </a:r>
          </a:p>
          <a:p>
            <a:pPr>
              <a:buClr>
                <a:schemeClr val="tx1"/>
              </a:buClr>
            </a:pPr>
            <a:r>
              <a:rPr lang="en-US" sz="2000" dirty="0">
                <a:latin typeface="Garamond" panose="02020404030301010803" pitchFamily="18" charset="0"/>
                <a:ea typeface="Yu Gothic UI Semilight" panose="020B0400000000000000" pitchFamily="50" charset="-128"/>
              </a:rPr>
              <a:t>Direct interpretation depends on feature encoding and scaling</a:t>
            </a:r>
          </a:p>
          <a:p>
            <a:pPr>
              <a:buClr>
                <a:schemeClr val="tx1"/>
              </a:buClr>
            </a:pPr>
            <a:endParaRPr lang="en-US" sz="2000" dirty="0">
              <a:latin typeface="Garamond" panose="02020404030301010803" pitchFamily="18" charset="0"/>
              <a:ea typeface="Yu Gothic UI Semilight" panose="020B0400000000000000" pitchFamily="50" charset="-128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46BF270-C840-092A-BF3E-D850442BBE31}"/>
              </a:ext>
            </a:extLst>
          </p:cNvPr>
          <p:cNvSpPr txBox="1">
            <a:spLocks/>
          </p:cNvSpPr>
          <p:nvPr/>
        </p:nvSpPr>
        <p:spPr>
          <a:xfrm>
            <a:off x="2036242" y="675305"/>
            <a:ext cx="1336683" cy="418365"/>
          </a:xfrm>
          <a:prstGeom prst="rect">
            <a:avLst/>
          </a:prstGeom>
        </p:spPr>
        <p:txBody>
          <a:bodyPr/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Clr>
                <a:schemeClr val="tx1"/>
              </a:buClr>
              <a:buNone/>
            </a:pPr>
            <a:r>
              <a:rPr lang="en-US" sz="2000" u="sng" dirty="0">
                <a:latin typeface="Garamond" panose="02020404030301010803" pitchFamily="18" charset="0"/>
                <a:ea typeface="Yu Gothic UI Semilight" panose="020B0400000000000000" pitchFamily="50" charset="-128"/>
              </a:rPr>
              <a:t>Advantages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8136AFAF-55D4-E585-0EA8-E349097563D1}"/>
              </a:ext>
            </a:extLst>
          </p:cNvPr>
          <p:cNvSpPr txBox="1">
            <a:spLocks/>
          </p:cNvSpPr>
          <p:nvPr/>
        </p:nvSpPr>
        <p:spPr>
          <a:xfrm>
            <a:off x="5927847" y="675305"/>
            <a:ext cx="1716153" cy="418365"/>
          </a:xfrm>
          <a:prstGeom prst="rect">
            <a:avLst/>
          </a:prstGeom>
        </p:spPr>
        <p:txBody>
          <a:bodyPr/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Clr>
                <a:schemeClr val="tx1"/>
              </a:buClr>
              <a:buNone/>
            </a:pPr>
            <a:r>
              <a:rPr lang="en-US" sz="2000" u="sng" dirty="0">
                <a:latin typeface="Garamond" panose="02020404030301010803" pitchFamily="18" charset="0"/>
                <a:ea typeface="Yu Gothic UI Semilight" panose="020B0400000000000000" pitchFamily="50" charset="-128"/>
              </a:rPr>
              <a:t>Disadvantages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199F77F-0A93-6B91-3184-226FF2ECBA52}"/>
              </a:ext>
            </a:extLst>
          </p:cNvPr>
          <p:cNvCxnSpPr/>
          <p:nvPr/>
        </p:nvCxnSpPr>
        <p:spPr>
          <a:xfrm>
            <a:off x="4706754" y="750771"/>
            <a:ext cx="0" cy="3599848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22342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582ECE1F-E420-774A-ADCE-0F5F9DF9B7F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73786" y="741289"/>
                <a:ext cx="4335097" cy="3962686"/>
              </a:xfrm>
              <a:prstGeom prst="rect">
                <a:avLst/>
              </a:prstGeom>
            </p:spPr>
            <p:txBody>
              <a:bodyPr/>
              <a:lstStyle>
                <a:lvl1pPr marL="228594" indent="-228594" algn="l" defTabSz="914377" rtl="0" eaLnBrk="1" latinLnBrk="0" hangingPunct="1">
                  <a:lnSpc>
                    <a:spcPct val="90000"/>
                  </a:lnSpc>
                  <a:spcBef>
                    <a:spcPts val="18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783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2971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160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349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537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726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914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103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Clr>
                    <a:schemeClr val="tx1"/>
                  </a:buClr>
                </a:pPr>
                <a:r>
                  <a:rPr lang="en-US" sz="2000" dirty="0">
                    <a:latin typeface="Garamond" panose="02020404030301010803" pitchFamily="18" charset="0"/>
                    <a:ea typeface="Yu Gothic UI Semilight" panose="020B0400000000000000" pitchFamily="50" charset="-128"/>
                  </a:rPr>
                  <a:t>Nonparametric models described by series of decision rules</a:t>
                </a:r>
              </a:p>
              <a:p>
                <a:pPr>
                  <a:buClr>
                    <a:schemeClr val="tx1"/>
                  </a:buClr>
                </a:pPr>
                <a:r>
                  <a:rPr lang="en-US" sz="2000" dirty="0">
                    <a:latin typeface="Garamond" panose="02020404030301010803" pitchFamily="18" charset="0"/>
                    <a:ea typeface="Yu Gothic UI Semilight" panose="020B0400000000000000" pitchFamily="50" charset="-128"/>
                  </a:rPr>
                  <a:t>Capture potentially nonlinear relationships based on feature splits</a:t>
                </a:r>
              </a:p>
              <a:p>
                <a:pPr>
                  <a:buClr>
                    <a:schemeClr val="tx1"/>
                  </a:buClr>
                </a:pPr>
                <a:r>
                  <a:rPr lang="en-US" sz="2000" dirty="0">
                    <a:latin typeface="Garamond" panose="02020404030301010803" pitchFamily="18" charset="0"/>
                    <a:ea typeface="Yu Gothic UI Semilight" panose="020B0400000000000000" pitchFamily="50" charset="-128"/>
                  </a:rPr>
                  <a:t>Search-and-split optimization: minimize variance of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Yu Gothic UI Semilight" panose="020B0400000000000000" pitchFamily="50" charset="-128"/>
                      </a:rPr>
                      <m:t>𝑦</m:t>
                    </m:r>
                  </m:oMath>
                </a14:m>
                <a:r>
                  <a:rPr lang="en-US" sz="2000" dirty="0">
                    <a:latin typeface="Garamond" panose="02020404030301010803" pitchFamily="18" charset="0"/>
                    <a:ea typeface="Yu Gothic UI Semilight" panose="020B0400000000000000" pitchFamily="50" charset="-128"/>
                  </a:rPr>
                  <a:t> on leaf nodes</a:t>
                </a:r>
              </a:p>
              <a:p>
                <a:pPr>
                  <a:buClr>
                    <a:schemeClr val="tx1"/>
                  </a:buClr>
                </a:pPr>
                <a:r>
                  <a:rPr lang="en-US" sz="2000" dirty="0">
                    <a:latin typeface="Garamond" panose="02020404030301010803" pitchFamily="18" charset="0"/>
                    <a:ea typeface="Yu Gothic UI Semilight" panose="020B0400000000000000" pitchFamily="50" charset="-128"/>
                  </a:rPr>
                  <a:t>Built-in feature importance indices</a:t>
                </a:r>
              </a:p>
              <a:p>
                <a:pPr lvl="1">
                  <a:buClr>
                    <a:schemeClr val="tx1"/>
                  </a:buClr>
                </a:pPr>
                <a:r>
                  <a:rPr lang="en-US" sz="1600" dirty="0">
                    <a:latin typeface="Garamond" panose="02020404030301010803" pitchFamily="18" charset="0"/>
                    <a:ea typeface="Yu Gothic UI Semilight" panose="020B0400000000000000" pitchFamily="50" charset="-128"/>
                  </a:rPr>
                  <a:t>Variance for regression (gain)</a:t>
                </a:r>
              </a:p>
              <a:p>
                <a:pPr lvl="1">
                  <a:buClr>
                    <a:schemeClr val="tx1"/>
                  </a:buClr>
                </a:pPr>
                <a:r>
                  <a:rPr lang="en-US" sz="1600" dirty="0">
                    <a:latin typeface="Garamond" panose="02020404030301010803" pitchFamily="18" charset="0"/>
                    <a:ea typeface="Yu Gothic UI Semilight" panose="020B0400000000000000" pitchFamily="50" charset="-128"/>
                  </a:rPr>
                  <a:t>Gini impurity for classification</a:t>
                </a:r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582ECE1F-E420-774A-ADCE-0F5F9DF9B7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786" y="741289"/>
                <a:ext cx="4335097" cy="3962686"/>
              </a:xfrm>
              <a:prstGeom prst="rect">
                <a:avLst/>
              </a:prstGeom>
              <a:blipFill>
                <a:blip r:embed="rId3"/>
                <a:stretch>
                  <a:fillRect l="-1170" t="-15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itle 1">
            <a:extLst>
              <a:ext uri="{FF2B5EF4-FFF2-40B4-BE49-F238E27FC236}">
                <a16:creationId xmlns:a16="http://schemas.microsoft.com/office/drawing/2014/main" id="{DDF8EECD-3FC5-849A-CC44-116CB6220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786" y="109027"/>
            <a:ext cx="7996428" cy="418364"/>
          </a:xfrm>
        </p:spPr>
        <p:txBody>
          <a:bodyPr/>
          <a:lstStyle/>
          <a:p>
            <a:r>
              <a:rPr lang="en-US" b="1" spc="-113" dirty="0">
                <a:latin typeface="Garamond" panose="02020404030301010803" pitchFamily="18" charset="0"/>
                <a:ea typeface="Yu Gothic UI Semilight" panose="020B0400000000000000" pitchFamily="50" charset="-128"/>
              </a:rPr>
              <a:t>“Inherently Interpretable”: Decision Trees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FA25E17-914F-CD5A-B3AB-4DF17D7590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53825" y="6336792"/>
            <a:ext cx="473583" cy="36576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800" kern="1200">
                <a:solidFill>
                  <a:srgbClr val="00274C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EEB7D02-0B04-D548-A02B-EA322AB00533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2" name="Slide Number Placeholder 6">
            <a:extLst>
              <a:ext uri="{FF2B5EF4-FFF2-40B4-BE49-F238E27FC236}">
                <a16:creationId xmlns:a16="http://schemas.microsoft.com/office/drawing/2014/main" id="{1267AC19-9589-F5B3-92DE-D9FB80ED5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92188" y="-4156"/>
            <a:ext cx="2057400" cy="274637"/>
          </a:xfrm>
        </p:spPr>
        <p:txBody>
          <a:bodyPr/>
          <a:lstStyle/>
          <a:p>
            <a:fld id="{8B6729F4-8A81-E14F-8AB5-B7B64614EE82}" type="slidenum">
              <a:rPr lang="en-US" smtClean="0"/>
              <a:t>14</a:t>
            </a:fld>
            <a:endParaRPr lang="en-US" dirty="0"/>
          </a:p>
        </p:txBody>
      </p:sp>
      <p:pic>
        <p:nvPicPr>
          <p:cNvPr id="5122" name="Picture 2" descr="Decision tree with artificial data. Instances with a value greater than 3 for feature x1 end up in node 5. All other instances are assigned to node 3 or node 4, depending on whether values of feature x2  exceed 1.">
            <a:extLst>
              <a:ext uri="{FF2B5EF4-FFF2-40B4-BE49-F238E27FC236}">
                <a16:creationId xmlns:a16="http://schemas.microsoft.com/office/drawing/2014/main" id="{22042BC9-5A6F-3525-6CBA-2457F8CC44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7129" y="1188505"/>
            <a:ext cx="3873084" cy="2766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7EAD79B-DCD4-E337-B674-D2E6EE2B2D25}"/>
              </a:ext>
            </a:extLst>
          </p:cNvPr>
          <p:cNvSpPr txBox="1"/>
          <p:nvPr/>
        </p:nvSpPr>
        <p:spPr>
          <a:xfrm>
            <a:off x="3274121" y="4652802"/>
            <a:ext cx="378390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</a:rPr>
              <a:t>Molnar, C. (2022), Interpretable Machine Learning:</a:t>
            </a:r>
          </a:p>
          <a:p>
            <a:r>
              <a:rPr lang="en-US" sz="900" dirty="0">
                <a:solidFill>
                  <a:schemeClr val="bg1"/>
                </a:solidFill>
              </a:rPr>
              <a:t>A Guide for Making Black Box Models Explainable (2nd ed.).</a:t>
            </a:r>
          </a:p>
          <a:p>
            <a:r>
              <a:rPr lang="en-US" sz="900" dirty="0">
                <a:solidFill>
                  <a:schemeClr val="bg1"/>
                </a:solidFill>
              </a:rPr>
              <a:t>christophm.github.io/interpretable-ml-book/</a:t>
            </a:r>
          </a:p>
        </p:txBody>
      </p:sp>
    </p:spTree>
    <p:extLst>
      <p:ext uri="{BB962C8B-B14F-4D97-AF65-F5344CB8AC3E}">
        <p14:creationId xmlns:p14="http://schemas.microsoft.com/office/powerpoint/2010/main" val="12470893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DDF8EECD-3FC5-849A-CC44-116CB6220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786" y="109027"/>
            <a:ext cx="7996428" cy="418364"/>
          </a:xfrm>
        </p:spPr>
        <p:txBody>
          <a:bodyPr/>
          <a:lstStyle/>
          <a:p>
            <a:r>
              <a:rPr lang="en-US" b="1" spc="-113" dirty="0">
                <a:latin typeface="Garamond" panose="02020404030301010803" pitchFamily="18" charset="0"/>
                <a:ea typeface="Yu Gothic UI Semilight" panose="020B0400000000000000" pitchFamily="50" charset="-128"/>
              </a:rPr>
              <a:t>“Inherently Interpretable”: Decision Trees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FA25E17-914F-CD5A-B3AB-4DF17D7590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53825" y="6336792"/>
            <a:ext cx="473583" cy="36576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800" kern="1200">
                <a:solidFill>
                  <a:srgbClr val="00274C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EEB7D02-0B04-D548-A02B-EA322AB00533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2" name="Slide Number Placeholder 6">
            <a:extLst>
              <a:ext uri="{FF2B5EF4-FFF2-40B4-BE49-F238E27FC236}">
                <a16:creationId xmlns:a16="http://schemas.microsoft.com/office/drawing/2014/main" id="{1267AC19-9589-F5B3-92DE-D9FB80ED5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92188" y="-4156"/>
            <a:ext cx="2057400" cy="274637"/>
          </a:xfrm>
        </p:spPr>
        <p:txBody>
          <a:bodyPr/>
          <a:lstStyle/>
          <a:p>
            <a:fld id="{8B6729F4-8A81-E14F-8AB5-B7B64614EE82}" type="slidenum">
              <a:rPr lang="en-US" smtClean="0"/>
              <a:t>15</a:t>
            </a:fld>
            <a:endParaRPr lang="en-US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0BEDA6B7-0971-3DD7-2CD2-34C3192111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7684" y="651654"/>
            <a:ext cx="5228632" cy="3254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6C98D27-B2E8-FF87-F4F4-364E8E15A2A1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BFBFB"/>
              </a:clrFrom>
              <a:clrTo>
                <a:srgbClr val="FBFB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73786" y="3859869"/>
            <a:ext cx="2438400" cy="8255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4D4513F-8927-368B-9273-0F212EAE5420}"/>
                  </a:ext>
                </a:extLst>
              </p:cNvPr>
              <p:cNvSpPr txBox="1"/>
              <p:nvPr/>
            </p:nvSpPr>
            <p:spPr>
              <a:xfrm>
                <a:off x="3407866" y="4272619"/>
                <a:ext cx="5447900" cy="21922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en-US" dirty="0">
                    <a:latin typeface="Garamond" panose="02020404030301010803" pitchFamily="18" charset="0"/>
                  </a:rPr>
                  <a:t>probability (based on count) of belonging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dirty="0">
                    <a:latin typeface="Garamond" panose="02020404030301010803" pitchFamily="18" charset="0"/>
                  </a:rPr>
                  <a:t>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latin typeface="Garamond" panose="02020404030301010803" pitchFamily="18" charset="0"/>
                  </a:rPr>
                  <a:t> classes 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4D4513F-8927-368B-9273-0F212EAE54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7866" y="4272619"/>
                <a:ext cx="5447900" cy="219227"/>
              </a:xfrm>
              <a:prstGeom prst="rect">
                <a:avLst/>
              </a:prstGeom>
              <a:blipFill>
                <a:blip r:embed="rId5"/>
                <a:stretch>
                  <a:fillRect l="-1163" t="-22222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B64B4448-39A9-34B4-0BFF-087FB416FB93}"/>
              </a:ext>
            </a:extLst>
          </p:cNvPr>
          <p:cNvSpPr txBox="1"/>
          <p:nvPr/>
        </p:nvSpPr>
        <p:spPr>
          <a:xfrm>
            <a:off x="3953106" y="3673993"/>
            <a:ext cx="123778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Garamond" panose="02020404030301010803" pitchFamily="18" charset="0"/>
              </a:rPr>
              <a:t>(</a:t>
            </a:r>
            <a:r>
              <a:rPr lang="en-US" sz="1200" dirty="0" err="1">
                <a:latin typeface="Garamond" panose="02020404030301010803" pitchFamily="18" charset="0"/>
              </a:rPr>
              <a:t>Karabiber</a:t>
            </a:r>
            <a:r>
              <a:rPr lang="en-US" sz="1200" dirty="0">
                <a:latin typeface="Garamond" panose="02020404030301010803" pitchFamily="18" charset="0"/>
              </a:rPr>
              <a:t> 2023)</a:t>
            </a:r>
          </a:p>
        </p:txBody>
      </p:sp>
    </p:spTree>
    <p:extLst>
      <p:ext uri="{BB962C8B-B14F-4D97-AF65-F5344CB8AC3E}">
        <p14:creationId xmlns:p14="http://schemas.microsoft.com/office/powerpoint/2010/main" val="12433529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82ECE1F-E420-774A-ADCE-0F5F9DF9B7F7}"/>
              </a:ext>
            </a:extLst>
          </p:cNvPr>
          <p:cNvSpPr txBox="1">
            <a:spLocks/>
          </p:cNvSpPr>
          <p:nvPr/>
        </p:nvSpPr>
        <p:spPr>
          <a:xfrm>
            <a:off x="1023111" y="1019342"/>
            <a:ext cx="3362947" cy="3448853"/>
          </a:xfrm>
          <a:prstGeom prst="rect">
            <a:avLst/>
          </a:prstGeom>
        </p:spPr>
        <p:txBody>
          <a:bodyPr/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1"/>
              </a:buClr>
            </a:pPr>
            <a:r>
              <a:rPr lang="en-US" sz="2000" dirty="0">
                <a:latin typeface="Garamond" panose="02020404030301010803" pitchFamily="18" charset="0"/>
                <a:ea typeface="Yu Gothic UI Semilight" panose="020B0400000000000000" pitchFamily="50" charset="-128"/>
              </a:rPr>
              <a:t>Intuitive for explaining feature relationships</a:t>
            </a:r>
          </a:p>
          <a:p>
            <a:pPr>
              <a:buClr>
                <a:schemeClr val="tx1"/>
              </a:buClr>
            </a:pPr>
            <a:r>
              <a:rPr lang="en-US" sz="2000" dirty="0">
                <a:latin typeface="Garamond" panose="02020404030301010803" pitchFamily="18" charset="0"/>
                <a:ea typeface="Yu Gothic UI Semilight" panose="020B0400000000000000" pitchFamily="50" charset="-128"/>
              </a:rPr>
              <a:t>Compatible with features in original scales</a:t>
            </a:r>
          </a:p>
          <a:p>
            <a:pPr>
              <a:buClr>
                <a:schemeClr val="tx1"/>
              </a:buClr>
            </a:pPr>
            <a:r>
              <a:rPr lang="en-US" sz="2000" dirty="0">
                <a:latin typeface="Garamond" panose="02020404030301010803" pitchFamily="18" charset="0"/>
                <a:ea typeface="Yu Gothic UI Semilight" panose="020B0400000000000000" pitchFamily="50" charset="-128"/>
              </a:rPr>
              <a:t>Regularization and tree pruning can prevent overfitting</a:t>
            </a:r>
          </a:p>
          <a:p>
            <a:pPr>
              <a:buClr>
                <a:schemeClr val="tx1"/>
              </a:buClr>
            </a:pPr>
            <a:r>
              <a:rPr lang="en-US" sz="2000" dirty="0">
                <a:latin typeface="Garamond" panose="02020404030301010803" pitchFamily="18" charset="0"/>
                <a:ea typeface="Yu Gothic UI Semilight" panose="020B0400000000000000" pitchFamily="50" charset="-128"/>
              </a:rPr>
              <a:t>Built-in feature importance indices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DF8EECD-3FC5-849A-CC44-116CB6220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786" y="109027"/>
            <a:ext cx="7996428" cy="418364"/>
          </a:xfrm>
        </p:spPr>
        <p:txBody>
          <a:bodyPr/>
          <a:lstStyle/>
          <a:p>
            <a:r>
              <a:rPr lang="en-US" b="1" spc="-113" dirty="0">
                <a:latin typeface="Garamond" panose="02020404030301010803" pitchFamily="18" charset="0"/>
                <a:ea typeface="Yu Gothic UI Semilight" panose="020B0400000000000000" pitchFamily="50" charset="-128"/>
              </a:rPr>
              <a:t>Decision Trees: Pros and Cons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FA25E17-914F-CD5A-B3AB-4DF17D7590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53825" y="6336792"/>
            <a:ext cx="473583" cy="36576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800" kern="1200">
                <a:solidFill>
                  <a:srgbClr val="00274C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EEB7D02-0B04-D548-A02B-EA322AB00533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2" name="Slide Number Placeholder 6">
            <a:extLst>
              <a:ext uri="{FF2B5EF4-FFF2-40B4-BE49-F238E27FC236}">
                <a16:creationId xmlns:a16="http://schemas.microsoft.com/office/drawing/2014/main" id="{1267AC19-9589-F5B3-92DE-D9FB80ED5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92188" y="-4156"/>
            <a:ext cx="2057400" cy="274637"/>
          </a:xfrm>
        </p:spPr>
        <p:txBody>
          <a:bodyPr/>
          <a:lstStyle/>
          <a:p>
            <a:fld id="{8B6729F4-8A81-E14F-8AB5-B7B64614EE82}" type="slidenum">
              <a:rPr lang="en-US" smtClean="0"/>
              <a:t>16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CDEEE-2711-EC89-4BF8-7E4A11F01A39}"/>
              </a:ext>
            </a:extLst>
          </p:cNvPr>
          <p:cNvSpPr txBox="1">
            <a:spLocks/>
          </p:cNvSpPr>
          <p:nvPr/>
        </p:nvSpPr>
        <p:spPr>
          <a:xfrm>
            <a:off x="5219954" y="1019342"/>
            <a:ext cx="3131940" cy="3331277"/>
          </a:xfrm>
          <a:prstGeom prst="rect">
            <a:avLst/>
          </a:prstGeom>
        </p:spPr>
        <p:txBody>
          <a:bodyPr/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1"/>
              </a:buClr>
            </a:pPr>
            <a:r>
              <a:rPr lang="en-US" sz="2000" dirty="0">
                <a:latin typeface="Garamond" panose="02020404030301010803" pitchFamily="18" charset="0"/>
                <a:ea typeface="Yu Gothic UI Semilight" panose="020B0400000000000000" pitchFamily="50" charset="-128"/>
              </a:rPr>
              <a:t>Often brittle and unstable behavior</a:t>
            </a:r>
          </a:p>
          <a:p>
            <a:pPr>
              <a:buClr>
                <a:schemeClr val="tx1"/>
              </a:buClr>
            </a:pPr>
            <a:r>
              <a:rPr lang="en-US" sz="2000" dirty="0">
                <a:latin typeface="Garamond" panose="02020404030301010803" pitchFamily="18" charset="0"/>
                <a:ea typeface="Yu Gothic UI Semilight" panose="020B0400000000000000" pitchFamily="50" charset="-128"/>
              </a:rPr>
              <a:t>Deep trees are less generalizable and interpretable</a:t>
            </a:r>
          </a:p>
          <a:p>
            <a:pPr>
              <a:buClr>
                <a:schemeClr val="tx1"/>
              </a:buClr>
            </a:pPr>
            <a:r>
              <a:rPr lang="en-US" sz="2000" dirty="0">
                <a:latin typeface="Garamond" panose="02020404030301010803" pitchFamily="18" charset="0"/>
                <a:ea typeface="Yu Gothic UI Semilight" panose="020B0400000000000000" pitchFamily="50" charset="-128"/>
              </a:rPr>
              <a:t>Nonparametric nature can lead to lack of smoothness</a:t>
            </a:r>
          </a:p>
          <a:p>
            <a:pPr>
              <a:buClr>
                <a:schemeClr val="tx1"/>
              </a:buClr>
            </a:pPr>
            <a:endParaRPr lang="en-US" sz="2000" dirty="0">
              <a:latin typeface="Garamond" panose="02020404030301010803" pitchFamily="18" charset="0"/>
              <a:ea typeface="Yu Gothic UI Semilight" panose="020B0400000000000000" pitchFamily="50" charset="-128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46BF270-C840-092A-BF3E-D850442BBE31}"/>
              </a:ext>
            </a:extLst>
          </p:cNvPr>
          <p:cNvSpPr txBox="1">
            <a:spLocks/>
          </p:cNvSpPr>
          <p:nvPr/>
        </p:nvSpPr>
        <p:spPr>
          <a:xfrm>
            <a:off x="2036242" y="678675"/>
            <a:ext cx="1336683" cy="418365"/>
          </a:xfrm>
          <a:prstGeom prst="rect">
            <a:avLst/>
          </a:prstGeom>
        </p:spPr>
        <p:txBody>
          <a:bodyPr/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Clr>
                <a:schemeClr val="tx1"/>
              </a:buClr>
              <a:buNone/>
            </a:pPr>
            <a:r>
              <a:rPr lang="en-US" sz="2000" u="sng" dirty="0">
                <a:latin typeface="Garamond" panose="02020404030301010803" pitchFamily="18" charset="0"/>
                <a:ea typeface="Yu Gothic UI Semilight" panose="020B0400000000000000" pitchFamily="50" charset="-128"/>
              </a:rPr>
              <a:t>Advantages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8136AFAF-55D4-E585-0EA8-E349097563D1}"/>
              </a:ext>
            </a:extLst>
          </p:cNvPr>
          <p:cNvSpPr txBox="1">
            <a:spLocks/>
          </p:cNvSpPr>
          <p:nvPr/>
        </p:nvSpPr>
        <p:spPr>
          <a:xfrm>
            <a:off x="5927847" y="678675"/>
            <a:ext cx="1716153" cy="418365"/>
          </a:xfrm>
          <a:prstGeom prst="rect">
            <a:avLst/>
          </a:prstGeom>
        </p:spPr>
        <p:txBody>
          <a:bodyPr/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Clr>
                <a:schemeClr val="tx1"/>
              </a:buClr>
              <a:buNone/>
            </a:pPr>
            <a:r>
              <a:rPr lang="en-US" sz="2000" u="sng" dirty="0">
                <a:latin typeface="Garamond" panose="02020404030301010803" pitchFamily="18" charset="0"/>
                <a:ea typeface="Yu Gothic UI Semilight" panose="020B0400000000000000" pitchFamily="50" charset="-128"/>
              </a:rPr>
              <a:t>Disadvantages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199F77F-0A93-6B91-3184-226FF2ECBA52}"/>
              </a:ext>
            </a:extLst>
          </p:cNvPr>
          <p:cNvCxnSpPr/>
          <p:nvPr/>
        </p:nvCxnSpPr>
        <p:spPr>
          <a:xfrm>
            <a:off x="4706754" y="750771"/>
            <a:ext cx="0" cy="3599848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79746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82ECE1F-E420-774A-ADCE-0F5F9DF9B7F7}"/>
              </a:ext>
            </a:extLst>
          </p:cNvPr>
          <p:cNvSpPr txBox="1">
            <a:spLocks/>
          </p:cNvSpPr>
          <p:nvPr/>
        </p:nvSpPr>
        <p:spPr>
          <a:xfrm>
            <a:off x="573787" y="585523"/>
            <a:ext cx="7996427" cy="3972454"/>
          </a:xfrm>
          <a:prstGeom prst="rect">
            <a:avLst/>
          </a:prstGeom>
        </p:spPr>
        <p:txBody>
          <a:bodyPr/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Clr>
                <a:schemeClr val="bg1">
                  <a:lumMod val="50000"/>
                </a:schemeClr>
              </a:buClr>
              <a:buFont typeface="+mj-lt"/>
              <a:buAutoNum type="arabicPeriod"/>
            </a:pP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Garamond" panose="02020404030301010803" pitchFamily="18" charset="0"/>
                <a:ea typeface="Yu Gothic UI Semilight" panose="020B0400000000000000" pitchFamily="50" charset="-128"/>
              </a:rPr>
              <a:t>Explainable AI (XAI) background and motivation</a:t>
            </a:r>
          </a:p>
          <a:p>
            <a:pPr marL="342900" indent="-342900">
              <a:buClr>
                <a:schemeClr val="bg1">
                  <a:lumMod val="50000"/>
                </a:schemeClr>
              </a:buClr>
              <a:buFont typeface="+mj-lt"/>
              <a:buAutoNum type="arabicPeriod"/>
            </a:pP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Garamond" panose="02020404030301010803" pitchFamily="18" charset="0"/>
                <a:ea typeface="Yu Gothic UI Semilight" panose="020B0400000000000000" pitchFamily="50" charset="-128"/>
              </a:rPr>
              <a:t>Inherently interpretable modeling</a:t>
            </a:r>
          </a:p>
          <a:p>
            <a:pPr marL="800089" lvl="1" indent="-342900">
              <a:buClr>
                <a:schemeClr val="bg1">
                  <a:lumMod val="50000"/>
                </a:schemeClr>
              </a:buClr>
              <a:buFont typeface="+mj-lt"/>
              <a:buAutoNum type="arabicPeriod"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Garamond" panose="02020404030301010803" pitchFamily="18" charset="0"/>
                <a:ea typeface="Yu Gothic UI Semilight" panose="020B0400000000000000" pitchFamily="50" charset="-128"/>
              </a:rPr>
              <a:t>Linear regression</a:t>
            </a:r>
          </a:p>
          <a:p>
            <a:pPr marL="800089" lvl="1" indent="-342900">
              <a:buClr>
                <a:schemeClr val="bg1">
                  <a:lumMod val="50000"/>
                </a:schemeClr>
              </a:buClr>
              <a:buFont typeface="+mj-lt"/>
              <a:buAutoNum type="arabicPeriod"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Garamond" panose="02020404030301010803" pitchFamily="18" charset="0"/>
                <a:ea typeface="Yu Gothic UI Semilight" panose="020B0400000000000000" pitchFamily="50" charset="-128"/>
              </a:rPr>
              <a:t>Decision trees</a:t>
            </a:r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r>
              <a:rPr lang="en-US" sz="1600" b="1" dirty="0">
                <a:latin typeface="Garamond" panose="02020404030301010803" pitchFamily="18" charset="0"/>
                <a:ea typeface="Yu Gothic UI Semilight" panose="020B0400000000000000" pitchFamily="50" charset="-128"/>
              </a:rPr>
              <a:t>Anomaly detection and interpretation</a:t>
            </a:r>
          </a:p>
          <a:p>
            <a:pPr marL="800089" lvl="1" indent="-342900">
              <a:buClr>
                <a:schemeClr val="tx1"/>
              </a:buClr>
              <a:buFont typeface="+mj-lt"/>
              <a:buAutoNum type="arabicPeriod"/>
            </a:pPr>
            <a:r>
              <a:rPr lang="en-US" sz="1400" b="1" dirty="0">
                <a:latin typeface="Garamond" panose="02020404030301010803" pitchFamily="18" charset="0"/>
                <a:ea typeface="Yu Gothic UI Semilight" panose="020B0400000000000000" pitchFamily="50" charset="-128"/>
              </a:rPr>
              <a:t>Principal component analysis for anomaly scoring</a:t>
            </a:r>
          </a:p>
          <a:p>
            <a:pPr marL="800089" lvl="1" indent="-342900">
              <a:buClr>
                <a:schemeClr val="tx1"/>
              </a:buClr>
              <a:buFont typeface="+mj-lt"/>
              <a:buAutoNum type="arabicPeriod"/>
            </a:pPr>
            <a:r>
              <a:rPr lang="en-US" sz="1400" b="1" dirty="0">
                <a:latin typeface="Garamond" panose="02020404030301010803" pitchFamily="18" charset="0"/>
                <a:ea typeface="Yu Gothic UI Semilight" panose="020B0400000000000000" pitchFamily="50" charset="-128"/>
              </a:rPr>
              <a:t>One-class support vector machine</a:t>
            </a:r>
          </a:p>
          <a:p>
            <a:pPr marL="342900" indent="-342900">
              <a:buClr>
                <a:schemeClr val="bg1">
                  <a:lumMod val="50000"/>
                </a:schemeClr>
              </a:buClr>
              <a:buFont typeface="+mj-lt"/>
              <a:buAutoNum type="arabicPeriod"/>
            </a:pP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Garamond" panose="02020404030301010803" pitchFamily="18" charset="0"/>
                <a:ea typeface="Yu Gothic UI Semilight" panose="020B0400000000000000" pitchFamily="50" charset="-128"/>
              </a:rPr>
              <a:t>Counterfactual explanations</a:t>
            </a:r>
          </a:p>
          <a:p>
            <a:pPr marL="342900" indent="-342900">
              <a:buClr>
                <a:schemeClr val="bg1">
                  <a:lumMod val="50000"/>
                </a:schemeClr>
              </a:buClr>
              <a:buFont typeface="+mj-lt"/>
              <a:buAutoNum type="arabicPeriod"/>
            </a:pP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Garamond" panose="02020404030301010803" pitchFamily="18" charset="0"/>
                <a:ea typeface="Yu Gothic UI Semilight" panose="020B0400000000000000" pitchFamily="50" charset="-128"/>
              </a:rPr>
              <a:t>Model-agnostic explanations</a:t>
            </a:r>
          </a:p>
          <a:p>
            <a:pPr marL="800089" lvl="1" indent="-342900">
              <a:buClr>
                <a:schemeClr val="bg1">
                  <a:lumMod val="50000"/>
                </a:schemeClr>
              </a:buClr>
              <a:buFont typeface="+mj-lt"/>
              <a:buAutoNum type="arabicPeriod"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Garamond" panose="02020404030301010803" pitchFamily="18" charset="0"/>
                <a:ea typeface="Yu Gothic UI Semilight" panose="020B0400000000000000" pitchFamily="50" charset="-128"/>
              </a:rPr>
              <a:t>LIME: Local Interpretable Model-Agnostic Explanations</a:t>
            </a:r>
          </a:p>
          <a:p>
            <a:pPr marL="800089" lvl="1" indent="-342900">
              <a:buClr>
                <a:schemeClr val="bg1">
                  <a:lumMod val="50000"/>
                </a:schemeClr>
              </a:buClr>
              <a:buFont typeface="+mj-lt"/>
              <a:buAutoNum type="arabicPeriod"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Garamond" panose="02020404030301010803" pitchFamily="18" charset="0"/>
                <a:ea typeface="Yu Gothic UI Semilight" panose="020B0400000000000000" pitchFamily="50" charset="-128"/>
              </a:rPr>
              <a:t>SHAP: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Garamond" panose="02020404030301010803" pitchFamily="18" charset="0"/>
                <a:ea typeface="Yu Gothic UI Semilight" panose="020B0400000000000000" pitchFamily="50" charset="-128"/>
              </a:rPr>
              <a:t>SHapley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Garamond" panose="02020404030301010803" pitchFamily="18" charset="0"/>
                <a:ea typeface="Yu Gothic UI Semilight" panose="020B0400000000000000" pitchFamily="50" charset="-128"/>
              </a:rPr>
              <a:t> Additive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Garamond" panose="02020404030301010803" pitchFamily="18" charset="0"/>
                <a:ea typeface="Yu Gothic UI Semilight" panose="020B0400000000000000" pitchFamily="50" charset="-128"/>
              </a:rPr>
              <a:t>exPlanations</a:t>
            </a:r>
            <a:endParaRPr lang="en-US" sz="1400" dirty="0">
              <a:solidFill>
                <a:schemeClr val="bg1">
                  <a:lumMod val="50000"/>
                </a:schemeClr>
              </a:solidFill>
              <a:latin typeface="Garamond" panose="02020404030301010803" pitchFamily="18" charset="0"/>
              <a:ea typeface="Yu Gothic UI Semilight" panose="020B0400000000000000" pitchFamily="50" charset="-128"/>
            </a:endParaRPr>
          </a:p>
          <a:p>
            <a:pPr marL="342900" indent="-342900">
              <a:buClr>
                <a:schemeClr val="bg1">
                  <a:lumMod val="50000"/>
                </a:schemeClr>
              </a:buClr>
              <a:buFont typeface="+mj-lt"/>
              <a:buAutoNum type="arabicPeriod"/>
            </a:pP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Garamond" panose="02020404030301010803" pitchFamily="18" charset="0"/>
                <a:ea typeface="Yu Gothic UI Semilight" panose="020B0400000000000000" pitchFamily="50" charset="-128"/>
              </a:rPr>
              <a:t>Responsible usage of XAI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DF8EECD-3FC5-849A-CC44-116CB6220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786" y="109027"/>
            <a:ext cx="7996428" cy="418364"/>
          </a:xfrm>
        </p:spPr>
        <p:txBody>
          <a:bodyPr/>
          <a:lstStyle/>
          <a:p>
            <a:r>
              <a:rPr lang="en-US" b="1" spc="-113" dirty="0">
                <a:latin typeface="Garamond" panose="02020404030301010803" pitchFamily="18" charset="0"/>
                <a:ea typeface="Yu Gothic UI Semilight" panose="020B0400000000000000" pitchFamily="50" charset="-128"/>
              </a:rPr>
              <a:t>Module Agenda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FA25E17-914F-CD5A-B3AB-4DF17D7590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53825" y="6336792"/>
            <a:ext cx="473583" cy="36576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800" kern="1200">
                <a:solidFill>
                  <a:srgbClr val="00274C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EEB7D02-0B04-D548-A02B-EA322AB00533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2" name="Slide Number Placeholder 6">
            <a:extLst>
              <a:ext uri="{FF2B5EF4-FFF2-40B4-BE49-F238E27FC236}">
                <a16:creationId xmlns:a16="http://schemas.microsoft.com/office/drawing/2014/main" id="{1267AC19-9589-F5B3-92DE-D9FB80ED5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92188" y="-4156"/>
            <a:ext cx="2057400" cy="274637"/>
          </a:xfrm>
        </p:spPr>
        <p:txBody>
          <a:bodyPr/>
          <a:lstStyle/>
          <a:p>
            <a:fld id="{8B6729F4-8A81-E14F-8AB5-B7B64614EE82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80606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582ECE1F-E420-774A-ADCE-0F5F9DF9B7F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73786" y="778028"/>
                <a:ext cx="4412100" cy="3972454"/>
              </a:xfrm>
              <a:prstGeom prst="rect">
                <a:avLst/>
              </a:prstGeom>
            </p:spPr>
            <p:txBody>
              <a:bodyPr/>
              <a:lstStyle>
                <a:lvl1pPr marL="228594" indent="-228594" algn="l" defTabSz="914377" rtl="0" eaLnBrk="1" latinLnBrk="0" hangingPunct="1">
                  <a:lnSpc>
                    <a:spcPct val="90000"/>
                  </a:lnSpc>
                  <a:spcBef>
                    <a:spcPts val="18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783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2971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160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349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537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726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914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103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Clr>
                    <a:schemeClr val="tx1">
                      <a:lumMod val="95000"/>
                      <a:lumOff val="5000"/>
                    </a:schemeClr>
                  </a:buClr>
                </a:pPr>
                <a:r>
                  <a:rPr lang="en-US" sz="2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Garamond" panose="02020404030301010803" pitchFamily="18" charset="0"/>
                    <a:ea typeface="Yu Gothic UI Semilight" panose="020B0400000000000000" pitchFamily="50" charset="-128"/>
                  </a:rPr>
                  <a:t>Key point of XAI: explaining individual predictions</a:t>
                </a:r>
              </a:p>
              <a:p>
                <a:pPr>
                  <a:buClr>
                    <a:schemeClr val="tx1">
                      <a:lumMod val="95000"/>
                      <a:lumOff val="5000"/>
                    </a:schemeClr>
                  </a:buClr>
                </a:pPr>
                <a:r>
                  <a:rPr lang="en-US" sz="2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Garamond" panose="02020404030301010803" pitchFamily="18" charset="0"/>
                    <a:ea typeface="Yu Gothic UI Semilight" panose="020B0400000000000000" pitchFamily="50" charset="-128"/>
                  </a:rPr>
                  <a:t>Outlier removal is essential for data-driven analysis</a:t>
                </a:r>
              </a:p>
              <a:p>
                <a:pPr>
                  <a:buClr>
                    <a:schemeClr val="tx1">
                      <a:lumMod val="95000"/>
                      <a:lumOff val="5000"/>
                    </a:schemeClr>
                  </a:buClr>
                </a:pPr>
                <a:r>
                  <a:rPr lang="en-US" sz="2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Garamond" panose="02020404030301010803" pitchFamily="18" charset="0"/>
                    <a:ea typeface="Yu Gothic UI Semilight" panose="020B0400000000000000" pitchFamily="50" charset="-128"/>
                  </a:rPr>
                  <a:t>However: data anomalies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Yu Gothic UI Semilight" panose="020B0400000000000000" pitchFamily="50" charset="-128"/>
                      </a:rPr>
                      <m:t>≠</m:t>
                    </m:r>
                  </m:oMath>
                </a14:m>
                <a:r>
                  <a:rPr lang="en-US" sz="2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Garamond" panose="02020404030301010803" pitchFamily="18" charset="0"/>
                    <a:ea typeface="Yu Gothic UI Semilight" panose="020B0400000000000000" pitchFamily="50" charset="-128"/>
                  </a:rPr>
                  <a:t> outliers</a:t>
                </a:r>
              </a:p>
              <a:p>
                <a:pPr lvl="1">
                  <a:buClr>
                    <a:schemeClr val="tx1">
                      <a:lumMod val="95000"/>
                      <a:lumOff val="5000"/>
                    </a:schemeClr>
                  </a:buClr>
                </a:pPr>
                <a:r>
                  <a:rPr lang="en-US" sz="16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Garamond" panose="02020404030301010803" pitchFamily="18" charset="0"/>
                    <a:ea typeface="Yu Gothic UI Semilight" panose="020B0400000000000000" pitchFamily="50" charset="-128"/>
                  </a:rPr>
                  <a:t>All outliers are anomalies, but not all anomalies should be treated as outliers</a:t>
                </a:r>
              </a:p>
              <a:p>
                <a:pPr lvl="1">
                  <a:buClr>
                    <a:schemeClr val="tx1">
                      <a:lumMod val="95000"/>
                      <a:lumOff val="5000"/>
                    </a:schemeClr>
                  </a:buClr>
                </a:pPr>
                <a:r>
                  <a:rPr lang="en-US" sz="16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Garamond" panose="02020404030301010803" pitchFamily="18" charset="0"/>
                    <a:ea typeface="Yu Gothic UI Semilight" panose="020B0400000000000000" pitchFamily="50" charset="-128"/>
                  </a:rPr>
                  <a:t>Anomalies may be indicative of novel behavior (novelty detection)</a:t>
                </a:r>
              </a:p>
              <a:p>
                <a:pPr lvl="1">
                  <a:buClr>
                    <a:schemeClr val="tx1">
                      <a:lumMod val="95000"/>
                      <a:lumOff val="5000"/>
                    </a:schemeClr>
                  </a:buClr>
                </a:pPr>
                <a:r>
                  <a:rPr lang="en-US" sz="16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Garamond" panose="02020404030301010803" pitchFamily="18" charset="0"/>
                    <a:ea typeface="Yu Gothic UI Semilight" panose="020B0400000000000000" pitchFamily="50" charset="-128"/>
                  </a:rPr>
                  <a:t>XAI may be able to help us tell the difference!</a:t>
                </a:r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582ECE1F-E420-774A-ADCE-0F5F9DF9B7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786" y="778028"/>
                <a:ext cx="4412100" cy="3972454"/>
              </a:xfrm>
              <a:prstGeom prst="rect">
                <a:avLst/>
              </a:prstGeom>
              <a:blipFill>
                <a:blip r:embed="rId3"/>
                <a:stretch>
                  <a:fillRect l="-1149" t="-1597" r="-17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itle 1">
            <a:extLst>
              <a:ext uri="{FF2B5EF4-FFF2-40B4-BE49-F238E27FC236}">
                <a16:creationId xmlns:a16="http://schemas.microsoft.com/office/drawing/2014/main" id="{DDF8EECD-3FC5-849A-CC44-116CB6220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786" y="109027"/>
            <a:ext cx="7996428" cy="418364"/>
          </a:xfrm>
        </p:spPr>
        <p:txBody>
          <a:bodyPr/>
          <a:lstStyle/>
          <a:p>
            <a:r>
              <a:rPr lang="en-US" b="1" spc="-113" dirty="0">
                <a:latin typeface="Garamond" panose="02020404030301010803" pitchFamily="18" charset="0"/>
                <a:ea typeface="Yu Gothic UI Semilight" panose="020B0400000000000000" pitchFamily="50" charset="-128"/>
              </a:rPr>
              <a:t>Why is Anomaly Detection Important for XAI?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FA25E17-914F-CD5A-B3AB-4DF17D7590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53825" y="6336792"/>
            <a:ext cx="473583" cy="36576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800" kern="1200">
                <a:solidFill>
                  <a:srgbClr val="00274C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EEB7D02-0B04-D548-A02B-EA322AB00533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2" name="Slide Number Placeholder 6">
            <a:extLst>
              <a:ext uri="{FF2B5EF4-FFF2-40B4-BE49-F238E27FC236}">
                <a16:creationId xmlns:a16="http://schemas.microsoft.com/office/drawing/2014/main" id="{1267AC19-9589-F5B3-92DE-D9FB80ED5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92188" y="-4156"/>
            <a:ext cx="2057400" cy="274637"/>
          </a:xfrm>
        </p:spPr>
        <p:txBody>
          <a:bodyPr/>
          <a:lstStyle/>
          <a:p>
            <a:fld id="{8B6729F4-8A81-E14F-8AB5-B7B64614EE82}" type="slidenum">
              <a:rPr lang="en-US" smtClean="0"/>
              <a:t>18</a:t>
            </a:fld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11983AD-4D8C-1B19-EE38-89CB647C1E69}"/>
              </a:ext>
            </a:extLst>
          </p:cNvPr>
          <p:cNvSpPr/>
          <p:nvPr/>
        </p:nvSpPr>
        <p:spPr>
          <a:xfrm>
            <a:off x="6707557" y="914948"/>
            <a:ext cx="1289786" cy="63526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latin typeface="Palatino" pitchFamily="2" charset="77"/>
                <a:ea typeface="Palatino" pitchFamily="2" charset="77"/>
              </a:rPr>
              <a:t>Unsupervised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CAD38BB-8857-363E-1BE9-25AB5DA6E76A}"/>
              </a:ext>
            </a:extLst>
          </p:cNvPr>
          <p:cNvSpPr/>
          <p:nvPr/>
        </p:nvSpPr>
        <p:spPr>
          <a:xfrm>
            <a:off x="6707557" y="2254116"/>
            <a:ext cx="1289786" cy="63526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latin typeface="Palatino" pitchFamily="2" charset="77"/>
                <a:ea typeface="Palatino" pitchFamily="2" charset="77"/>
              </a:rPr>
              <a:t>Semi-Supervised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6B57F8B-740E-C36D-280C-2DEF999A4331}"/>
              </a:ext>
            </a:extLst>
          </p:cNvPr>
          <p:cNvSpPr/>
          <p:nvPr/>
        </p:nvSpPr>
        <p:spPr>
          <a:xfrm>
            <a:off x="6707557" y="3593284"/>
            <a:ext cx="1289786" cy="63526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latin typeface="Palatino" pitchFamily="2" charset="77"/>
                <a:ea typeface="Palatino" pitchFamily="2" charset="77"/>
              </a:rPr>
              <a:t>Fully Supervised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65E70B3-5EB4-854A-3A15-882A835D9C68}"/>
              </a:ext>
            </a:extLst>
          </p:cNvPr>
          <p:cNvCxnSpPr/>
          <p:nvPr/>
        </p:nvCxnSpPr>
        <p:spPr>
          <a:xfrm>
            <a:off x="6410805" y="914948"/>
            <a:ext cx="0" cy="338537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0232C0F-6AA9-7927-9175-99A8BACC8491}"/>
              </a:ext>
            </a:extLst>
          </p:cNvPr>
          <p:cNvSpPr txBox="1"/>
          <p:nvPr/>
        </p:nvSpPr>
        <p:spPr>
          <a:xfrm>
            <a:off x="4985886" y="2241035"/>
            <a:ext cx="14249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Amount of Labeled Data</a:t>
            </a:r>
          </a:p>
        </p:txBody>
      </p:sp>
    </p:spTree>
    <p:extLst>
      <p:ext uri="{BB962C8B-B14F-4D97-AF65-F5344CB8AC3E}">
        <p14:creationId xmlns:p14="http://schemas.microsoft.com/office/powerpoint/2010/main" val="10976320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582ECE1F-E420-774A-ADCE-0F5F9DF9B7F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73785" y="778028"/>
                <a:ext cx="4421727" cy="3972454"/>
              </a:xfrm>
              <a:prstGeom prst="rect">
                <a:avLst/>
              </a:prstGeom>
            </p:spPr>
            <p:txBody>
              <a:bodyPr/>
              <a:lstStyle>
                <a:lvl1pPr marL="228594" indent="-228594" algn="l" defTabSz="914377" rtl="0" eaLnBrk="1" latinLnBrk="0" hangingPunct="1">
                  <a:lnSpc>
                    <a:spcPct val="90000"/>
                  </a:lnSpc>
                  <a:spcBef>
                    <a:spcPts val="18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783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2971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160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349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537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726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914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103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Clr>
                    <a:schemeClr val="tx1">
                      <a:lumMod val="95000"/>
                      <a:lumOff val="5000"/>
                    </a:schemeClr>
                  </a:buClr>
                </a:pPr>
                <a:r>
                  <a:rPr lang="en-US" sz="2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Garamond" panose="02020404030301010803" pitchFamily="18" charset="0"/>
                    <a:ea typeface="Yu Gothic UI Semilight" panose="020B0400000000000000" pitchFamily="50" charset="-128"/>
                  </a:rPr>
                  <a:t>Principal component analysis (PCA): popular for dimensionality reduction</a:t>
                </a:r>
              </a:p>
              <a:p>
                <a:pPr lvl="1">
                  <a:buClr>
                    <a:schemeClr val="tx1">
                      <a:lumMod val="95000"/>
                      <a:lumOff val="5000"/>
                    </a:schemeClr>
                  </a:buClr>
                </a:pPr>
                <a:r>
                  <a:rPr lang="en-US" sz="16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Garamond" panose="02020404030301010803" pitchFamily="18" charset="0"/>
                    <a:ea typeface="Yu Gothic UI Semilight" panose="020B0400000000000000" pitchFamily="50" charset="-128"/>
                  </a:rPr>
                  <a:t>Reduce to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Yu Gothic UI Semilight" panose="020B0400000000000000" pitchFamily="50" charset="-128"/>
                      </a:rPr>
                      <m:t>𝑝</m:t>
                    </m:r>
                    <m:r>
                      <a:rPr lang="en-US" sz="1600" i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Yu Gothic UI Semilight" panose="020B0400000000000000" pitchFamily="50" charset="-128"/>
                      </a:rPr>
                      <m:t>≤ </m:t>
                    </m:r>
                    <m:r>
                      <a:rPr lang="en-US" sz="1600" i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Yu Gothic UI Semilight" panose="020B0400000000000000" pitchFamily="50" charset="-128"/>
                      </a:rPr>
                      <m:t>𝑛</m:t>
                    </m:r>
                  </m:oMath>
                </a14:m>
                <a:r>
                  <a:rPr lang="en-US" sz="16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Garamond" panose="02020404030301010803" pitchFamily="18" charset="0"/>
                    <a:ea typeface="Yu Gothic UI Semilight" panose="020B0400000000000000" pitchFamily="50" charset="-128"/>
                  </a:rPr>
                  <a:t> principal components</a:t>
                </a:r>
              </a:p>
              <a:p>
                <a:pPr marL="0" indent="0">
                  <a:buClr>
                    <a:schemeClr val="tx1">
                      <a:lumMod val="95000"/>
                      <a:lumOff val="5000"/>
                    </a:schemeClr>
                  </a:buClr>
                  <a:buNone/>
                </a:pPr>
                <a:endParaRPr lang="en-US" sz="20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Garamond" panose="02020404030301010803" pitchFamily="18" charset="0"/>
                  <a:ea typeface="Yu Gothic UI Semilight" panose="020B0400000000000000" pitchFamily="50" charset="-128"/>
                </a:endParaRPr>
              </a:p>
              <a:p>
                <a:pPr>
                  <a:buClr>
                    <a:schemeClr val="tx1">
                      <a:lumMod val="95000"/>
                      <a:lumOff val="5000"/>
                    </a:schemeClr>
                  </a:buClr>
                </a:pPr>
                <a:r>
                  <a:rPr lang="en-US" sz="2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Garamond" panose="02020404030301010803" pitchFamily="18" charset="0"/>
                    <a:ea typeface="Yu Gothic UI Semilight" panose="020B0400000000000000" pitchFamily="50" charset="-128"/>
                  </a:rPr>
                  <a:t>Orthogonal transformation that maximizes variance in the dataset</a:t>
                </a:r>
              </a:p>
              <a:p>
                <a:pPr marL="0" indent="0">
                  <a:buClr>
                    <a:schemeClr val="tx1">
                      <a:lumMod val="95000"/>
                      <a:lumOff val="5000"/>
                    </a:schemeClr>
                  </a:buClr>
                  <a:buNone/>
                </a:pPr>
                <a:endParaRPr lang="en-US" sz="20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Garamond" panose="02020404030301010803" pitchFamily="18" charset="0"/>
                  <a:ea typeface="Yu Gothic UI Semilight" panose="020B0400000000000000" pitchFamily="50" charset="-128"/>
                </a:endParaRPr>
              </a:p>
              <a:p>
                <a:pPr>
                  <a:buClr>
                    <a:schemeClr val="tx1">
                      <a:lumMod val="95000"/>
                      <a:lumOff val="5000"/>
                    </a:schemeClr>
                  </a:buClr>
                </a:pPr>
                <a:r>
                  <a:rPr lang="en-US" sz="2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Garamond" panose="02020404030301010803" pitchFamily="18" charset="0"/>
                    <a:ea typeface="Yu Gothic UI Semilight" panose="020B0400000000000000" pitchFamily="50" charset="-128"/>
                  </a:rPr>
                  <a:t>Anomaly scores: scalar value as a function of eigenvalues</a:t>
                </a:r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582ECE1F-E420-774A-ADCE-0F5F9DF9B7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785" y="778028"/>
                <a:ext cx="4421727" cy="3972454"/>
              </a:xfrm>
              <a:prstGeom prst="rect">
                <a:avLst/>
              </a:prstGeom>
              <a:blipFill>
                <a:blip r:embed="rId3"/>
                <a:stretch>
                  <a:fillRect l="-1146" t="-15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itle 1">
            <a:extLst>
              <a:ext uri="{FF2B5EF4-FFF2-40B4-BE49-F238E27FC236}">
                <a16:creationId xmlns:a16="http://schemas.microsoft.com/office/drawing/2014/main" id="{DDF8EECD-3FC5-849A-CC44-116CB6220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786" y="109027"/>
            <a:ext cx="7996428" cy="418364"/>
          </a:xfrm>
        </p:spPr>
        <p:txBody>
          <a:bodyPr/>
          <a:lstStyle/>
          <a:p>
            <a:r>
              <a:rPr lang="en-US" b="1" spc="-113" dirty="0">
                <a:latin typeface="Garamond" panose="02020404030301010803" pitchFamily="18" charset="0"/>
                <a:ea typeface="Yu Gothic UI Semilight" panose="020B0400000000000000" pitchFamily="50" charset="-128"/>
              </a:rPr>
              <a:t>PCA-based Anomaly Scoring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FA25E17-914F-CD5A-B3AB-4DF17D7590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53825" y="6336792"/>
            <a:ext cx="473583" cy="36576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800" kern="1200">
                <a:solidFill>
                  <a:srgbClr val="00274C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EEB7D02-0B04-D548-A02B-EA322AB00533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2" name="Slide Number Placeholder 6">
            <a:extLst>
              <a:ext uri="{FF2B5EF4-FFF2-40B4-BE49-F238E27FC236}">
                <a16:creationId xmlns:a16="http://schemas.microsoft.com/office/drawing/2014/main" id="{1267AC19-9589-F5B3-92DE-D9FB80ED5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92188" y="-4156"/>
            <a:ext cx="2057400" cy="274637"/>
          </a:xfrm>
        </p:spPr>
        <p:txBody>
          <a:bodyPr/>
          <a:lstStyle/>
          <a:p>
            <a:fld id="{8B6729F4-8A81-E14F-8AB5-B7B64614EE82}" type="slidenum">
              <a:rPr lang="en-US" smtClean="0"/>
              <a:t>19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0E15F12-8743-363B-E7E1-7653D55FB5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8597" y="1238323"/>
            <a:ext cx="3943016" cy="93739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100A5B4-EE47-7200-76C1-91F2B00841AF}"/>
                  </a:ext>
                </a:extLst>
              </p:cNvPr>
              <p:cNvSpPr txBox="1"/>
              <p:nvPr/>
            </p:nvSpPr>
            <p:spPr>
              <a:xfrm>
                <a:off x="5037017" y="890679"/>
                <a:ext cx="338265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Garamond" panose="02020404030301010803" pitchFamily="18" charset="0"/>
                  </a:rPr>
                  <a:t>Eigendecomposition of correlation matrix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𝑸</m:t>
                    </m:r>
                  </m:oMath>
                </a14:m>
                <a:r>
                  <a:rPr lang="en-US" dirty="0">
                    <a:latin typeface="Garamond" panose="02020404030301010803" pitchFamily="18" charset="0"/>
                  </a:rPr>
                  <a:t>: 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100A5B4-EE47-7200-76C1-91F2B00841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7017" y="890679"/>
                <a:ext cx="3382657" cy="307777"/>
              </a:xfrm>
              <a:prstGeom prst="rect">
                <a:avLst/>
              </a:prstGeom>
              <a:blipFill>
                <a:blip r:embed="rId5"/>
                <a:stretch>
                  <a:fillRect l="-375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EB9601E-2E3A-A517-3F4C-2450A3A2C27B}"/>
              </a:ext>
            </a:extLst>
          </p:cNvPr>
          <p:cNvCxnSpPr>
            <a:cxnSpLocks/>
            <a:stCxn id="16" idx="0"/>
            <a:endCxn id="12" idx="2"/>
          </p:cNvCxnSpPr>
          <p:nvPr/>
        </p:nvCxnSpPr>
        <p:spPr>
          <a:xfrm flipV="1">
            <a:off x="6720105" y="2175719"/>
            <a:ext cx="0" cy="3171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7973657-209E-348C-6F02-F35C04EE9E14}"/>
                  </a:ext>
                </a:extLst>
              </p:cNvPr>
              <p:cNvSpPr txBox="1"/>
              <p:nvPr/>
            </p:nvSpPr>
            <p:spPr>
              <a:xfrm>
                <a:off x="4979030" y="2492869"/>
                <a:ext cx="348215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>
                    <a:latin typeface="Garamond" panose="02020404030301010803" pitchFamily="18" charset="0"/>
                  </a:rPr>
                  <a:t> eigenvalues for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>
                    <a:latin typeface="Garamond" panose="02020404030301010803" pitchFamily="18" charset="0"/>
                  </a:rPr>
                  <a:t> total features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7973657-209E-348C-6F02-F35C04EE9E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9030" y="2492869"/>
                <a:ext cx="3482150" cy="307777"/>
              </a:xfrm>
              <a:prstGeom prst="rect">
                <a:avLst/>
              </a:prstGeom>
              <a:blipFill>
                <a:blip r:embed="rId6"/>
                <a:stretch>
                  <a:fillRect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6CBE8228-1E92-FEDF-4BB0-18961D4EB5B2}"/>
              </a:ext>
            </a:extLst>
          </p:cNvPr>
          <p:cNvSpPr txBox="1"/>
          <p:nvPr/>
        </p:nvSpPr>
        <p:spPr>
          <a:xfrm>
            <a:off x="5188501" y="2974765"/>
            <a:ext cx="30796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Garamond" panose="02020404030301010803" pitchFamily="18" charset="0"/>
              </a:rPr>
              <a:t>Linear transformation with new PC basis: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8B58B3B-1DF7-992E-6E0C-B0A1B204DBFB}"/>
                  </a:ext>
                </a:extLst>
              </p:cNvPr>
              <p:cNvSpPr txBox="1"/>
              <p:nvPr/>
            </p:nvSpPr>
            <p:spPr>
              <a:xfrm>
                <a:off x="5377904" y="3332558"/>
                <a:ext cx="2924070" cy="8860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𝑋𝑉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8B58B3B-1DF7-992E-6E0C-B0A1B204DB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7904" y="3332558"/>
                <a:ext cx="2924070" cy="88601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2B33C2E-D19D-0C15-A3E9-BF54A5F68981}"/>
              </a:ext>
            </a:extLst>
          </p:cNvPr>
          <p:cNvCxnSpPr/>
          <p:nvPr/>
        </p:nvCxnSpPr>
        <p:spPr>
          <a:xfrm flipV="1">
            <a:off x="5187868" y="3874389"/>
            <a:ext cx="672137" cy="4684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933A99E-0333-90EB-3D69-C15C3488DC57}"/>
                  </a:ext>
                </a:extLst>
              </p:cNvPr>
              <p:cNvSpPr txBox="1"/>
              <p:nvPr/>
            </p:nvSpPr>
            <p:spPr>
              <a:xfrm>
                <a:off x="3870233" y="4358174"/>
                <a:ext cx="348215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Garamond" panose="02020404030301010803" pitchFamily="18" charset="0"/>
                  </a:rPr>
                  <a:t>Standardized data matrix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×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latin typeface="Garamond" panose="02020404030301010803" pitchFamily="18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933A99E-0333-90EB-3D69-C15C3488DC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0233" y="4358174"/>
                <a:ext cx="3482150" cy="307777"/>
              </a:xfrm>
              <a:prstGeom prst="rect">
                <a:avLst/>
              </a:prstGeom>
              <a:blipFill>
                <a:blip r:embed="rId8"/>
                <a:stretch>
                  <a:fillRect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51F20385-879E-9360-305E-2184409E0E15}"/>
              </a:ext>
            </a:extLst>
          </p:cNvPr>
          <p:cNvSpPr txBox="1"/>
          <p:nvPr/>
        </p:nvSpPr>
        <p:spPr>
          <a:xfrm>
            <a:off x="6367694" y="586691"/>
            <a:ext cx="9444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Garamond" panose="02020404030301010803" pitchFamily="18" charset="0"/>
              </a:rPr>
              <a:t>(Full PCA)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D9B9466-0416-45A7-7EAB-FE825FFAE1B9}"/>
              </a:ext>
            </a:extLst>
          </p:cNvPr>
          <p:cNvSpPr txBox="1"/>
          <p:nvPr/>
        </p:nvSpPr>
        <p:spPr>
          <a:xfrm>
            <a:off x="3006544" y="4739935"/>
            <a:ext cx="3977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</a:rPr>
              <a:t>M. L. </a:t>
            </a:r>
            <a:r>
              <a:rPr lang="en-US" sz="900" dirty="0" err="1">
                <a:solidFill>
                  <a:schemeClr val="bg1"/>
                </a:solidFill>
              </a:rPr>
              <a:t>Shyu</a:t>
            </a:r>
            <a:r>
              <a:rPr lang="en-US" sz="900" dirty="0">
                <a:solidFill>
                  <a:schemeClr val="bg1"/>
                </a:solidFill>
              </a:rPr>
              <a:t> </a:t>
            </a:r>
            <a:r>
              <a:rPr lang="en-US" sz="900" i="1" dirty="0">
                <a:solidFill>
                  <a:schemeClr val="bg1"/>
                </a:solidFill>
              </a:rPr>
              <a:t>et al</a:t>
            </a:r>
            <a:r>
              <a:rPr lang="en-US" sz="900" dirty="0">
                <a:solidFill>
                  <a:schemeClr val="bg1"/>
                </a:solidFill>
              </a:rPr>
              <a:t>., A Novel Anomaly Detection Scheme Based on Principal Component Classifier, </a:t>
            </a:r>
            <a:r>
              <a:rPr lang="en-US" sz="900" i="1" dirty="0">
                <a:solidFill>
                  <a:schemeClr val="bg1"/>
                </a:solidFill>
              </a:rPr>
              <a:t>Proceedings of ICDM’03</a:t>
            </a:r>
            <a:r>
              <a:rPr lang="en-US" sz="900" dirty="0">
                <a:solidFill>
                  <a:schemeClr val="bg1"/>
                </a:solidFill>
              </a:rPr>
              <a:t>, 2003.</a:t>
            </a:r>
          </a:p>
        </p:txBody>
      </p:sp>
    </p:spTree>
    <p:extLst>
      <p:ext uri="{BB962C8B-B14F-4D97-AF65-F5344CB8AC3E}">
        <p14:creationId xmlns:p14="http://schemas.microsoft.com/office/powerpoint/2010/main" val="5503976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82ECE1F-E420-774A-ADCE-0F5F9DF9B7F7}"/>
              </a:ext>
            </a:extLst>
          </p:cNvPr>
          <p:cNvSpPr txBox="1">
            <a:spLocks/>
          </p:cNvSpPr>
          <p:nvPr/>
        </p:nvSpPr>
        <p:spPr>
          <a:xfrm>
            <a:off x="530666" y="646285"/>
            <a:ext cx="5304406" cy="3981618"/>
          </a:xfrm>
          <a:prstGeom prst="rect">
            <a:avLst/>
          </a:prstGeom>
        </p:spPr>
        <p:txBody>
          <a:bodyPr/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latin typeface="Garamond" panose="02020404030301010803" pitchFamily="18" charset="0"/>
                <a:ea typeface="Yu Gothic UI Semilight" panose="020B0400000000000000" pitchFamily="34" charset="-128"/>
                <a:cs typeface="Helvetica" panose="020B0604020202020204" pitchFamily="34" charset="0"/>
              </a:rPr>
              <a:t>Schmidt AI in Science Fellow – MIDAS</a:t>
            </a:r>
          </a:p>
          <a:p>
            <a:pPr lvl="1"/>
            <a:r>
              <a:rPr lang="en-US" sz="1400" dirty="0">
                <a:latin typeface="Garamond" panose="02020404030301010803" pitchFamily="18" charset="0"/>
                <a:ea typeface="Yu Gothic UI Semilight" panose="020B0400000000000000" pitchFamily="34" charset="-128"/>
                <a:cs typeface="Helvetica" panose="020B0604020202020204" pitchFamily="34" charset="0"/>
              </a:rPr>
              <a:t>Mentors: Prof. </a:t>
            </a:r>
            <a:r>
              <a:rPr lang="en-US" sz="1400" dirty="0" err="1">
                <a:latin typeface="Garamond" panose="02020404030301010803" pitchFamily="18" charset="0"/>
                <a:ea typeface="Yu Gothic UI Semilight" panose="020B0400000000000000" pitchFamily="34" charset="-128"/>
                <a:cs typeface="Helvetica" panose="020B0604020202020204" pitchFamily="34" charset="0"/>
              </a:rPr>
              <a:t>Xun</a:t>
            </a:r>
            <a:r>
              <a:rPr lang="en-US" sz="1400" dirty="0">
                <a:latin typeface="Garamond" panose="02020404030301010803" pitchFamily="18" charset="0"/>
                <a:ea typeface="Yu Gothic UI Semilight" panose="020B0400000000000000" pitchFamily="34" charset="-128"/>
                <a:cs typeface="Helvetica" panose="020B0604020202020204" pitchFamily="34" charset="0"/>
              </a:rPr>
              <a:t> Huan (ME) &amp; Prof. </a:t>
            </a:r>
            <a:r>
              <a:rPr lang="en-US" sz="1400" dirty="0" err="1">
                <a:latin typeface="Garamond" panose="02020404030301010803" pitchFamily="18" charset="0"/>
                <a:ea typeface="Yu Gothic UI Semilight" panose="020B0400000000000000" pitchFamily="34" charset="-128"/>
                <a:cs typeface="Helvetica" panose="020B0604020202020204" pitchFamily="34" charset="0"/>
              </a:rPr>
              <a:t>Eunshin</a:t>
            </a:r>
            <a:r>
              <a:rPr lang="en-US" sz="1400" dirty="0">
                <a:latin typeface="Garamond" panose="02020404030301010803" pitchFamily="18" charset="0"/>
                <a:ea typeface="Yu Gothic UI Semilight" panose="020B0400000000000000" pitchFamily="34" charset="-128"/>
                <a:cs typeface="Helvetica" panose="020B0604020202020204" pitchFamily="34" charset="0"/>
              </a:rPr>
              <a:t> Byon (IOE)</a:t>
            </a:r>
          </a:p>
          <a:p>
            <a:pPr marL="0" indent="0">
              <a:buNone/>
            </a:pPr>
            <a:r>
              <a:rPr lang="en-US" sz="1600" dirty="0">
                <a:latin typeface="Garamond" panose="02020404030301010803" pitchFamily="18" charset="0"/>
                <a:ea typeface="Yu Gothic UI Semilight" panose="020B0400000000000000" pitchFamily="34" charset="-128"/>
                <a:cs typeface="Helvetica" panose="020B0604020202020204" pitchFamily="34" charset="0"/>
              </a:rPr>
              <a:t>University of Michigan</a:t>
            </a:r>
          </a:p>
          <a:p>
            <a:pPr lvl="1"/>
            <a:r>
              <a:rPr lang="en-US" sz="1400" dirty="0">
                <a:latin typeface="Garamond" panose="02020404030301010803" pitchFamily="18" charset="0"/>
                <a:ea typeface="Yu Gothic UI Semilight" panose="020B0400000000000000" pitchFamily="34" charset="-128"/>
                <a:cs typeface="Helvetica" panose="020B0604020202020204" pitchFamily="34" charset="0"/>
              </a:rPr>
              <a:t>PhD in Mechanical Engineering (2023)</a:t>
            </a:r>
          </a:p>
          <a:p>
            <a:pPr lvl="2"/>
            <a:r>
              <a:rPr lang="en-US" sz="1100" dirty="0">
                <a:latin typeface="Garamond" panose="02020404030301010803" pitchFamily="18" charset="0"/>
                <a:ea typeface="Yu Gothic UI Semilight" panose="020B0400000000000000" pitchFamily="34" charset="-128"/>
                <a:cs typeface="Helvetica" panose="020B0604020202020204" pitchFamily="34" charset="0"/>
              </a:rPr>
              <a:t>Advisor: Prof. Jun Ni (S.M. Wu Manufacturing Research Center)</a:t>
            </a:r>
          </a:p>
          <a:p>
            <a:pPr lvl="2"/>
            <a:r>
              <a:rPr lang="en-US" sz="1100" dirty="0">
                <a:latin typeface="Garamond" panose="02020404030301010803" pitchFamily="18" charset="0"/>
                <a:ea typeface="Yu Gothic UI Semilight" panose="020B0400000000000000" pitchFamily="34" charset="-128"/>
                <a:cs typeface="Helvetica" panose="020B0604020202020204" pitchFamily="34" charset="0"/>
              </a:rPr>
              <a:t>Thesis: “Augmented Intelligence for Fault Diagnosis in Advanced Manufacturing”</a:t>
            </a:r>
          </a:p>
          <a:p>
            <a:pPr lvl="1"/>
            <a:r>
              <a:rPr lang="en-US" sz="1400" dirty="0">
                <a:latin typeface="Garamond" panose="02020404030301010803" pitchFamily="18" charset="0"/>
                <a:ea typeface="Yu Gothic UI Semilight" panose="020B0400000000000000" pitchFamily="34" charset="-128"/>
                <a:cs typeface="Helvetica" panose="020B0604020202020204" pitchFamily="34" charset="0"/>
              </a:rPr>
              <a:t>MSE in Mechanical Engineering (2021)</a:t>
            </a:r>
          </a:p>
          <a:p>
            <a:pPr lvl="1"/>
            <a:r>
              <a:rPr lang="en-US" sz="1400" dirty="0">
                <a:latin typeface="Garamond" panose="02020404030301010803" pitchFamily="18" charset="0"/>
                <a:ea typeface="Yu Gothic UI Semilight" panose="020B0400000000000000" pitchFamily="34" charset="-128"/>
                <a:cs typeface="Helvetica" panose="020B0604020202020204" pitchFamily="34" charset="0"/>
              </a:rPr>
              <a:t>BSE in Mechanical Engineering (2018)</a:t>
            </a:r>
          </a:p>
          <a:p>
            <a:pPr marL="0" indent="0">
              <a:buNone/>
            </a:pPr>
            <a:r>
              <a:rPr lang="en-US" sz="1600" dirty="0">
                <a:latin typeface="Garamond" panose="02020404030301010803" pitchFamily="18" charset="0"/>
                <a:ea typeface="Yu Gothic UI Semilight" panose="020B0400000000000000" pitchFamily="34" charset="-128"/>
                <a:cs typeface="Helvetica" panose="020B0604020202020204" pitchFamily="34" charset="0"/>
              </a:rPr>
              <a:t>Research Interests:</a:t>
            </a:r>
          </a:p>
          <a:p>
            <a:pPr lvl="1"/>
            <a:r>
              <a:rPr lang="en-US" sz="1400" dirty="0">
                <a:latin typeface="Garamond" panose="02020404030301010803" pitchFamily="18" charset="0"/>
                <a:ea typeface="Yu Gothic UI Semilight" panose="020B0400000000000000" pitchFamily="34" charset="-128"/>
                <a:cs typeface="Helvetica" panose="020B0604020202020204" pitchFamily="34" charset="0"/>
              </a:rPr>
              <a:t>Explainable artificial intelligence (XAI)</a:t>
            </a:r>
          </a:p>
          <a:p>
            <a:pPr lvl="1"/>
            <a:r>
              <a:rPr lang="en-US" sz="1400" dirty="0">
                <a:latin typeface="Garamond" panose="02020404030301010803" pitchFamily="18" charset="0"/>
                <a:ea typeface="Yu Gothic UI Semilight" panose="020B0400000000000000" pitchFamily="34" charset="-128"/>
                <a:cs typeface="Helvetica" panose="020B0604020202020204" pitchFamily="34" charset="0"/>
              </a:rPr>
              <a:t>Prognostics and health management (PHM)</a:t>
            </a:r>
          </a:p>
          <a:p>
            <a:pPr lvl="1"/>
            <a:r>
              <a:rPr lang="en-US" sz="1400" dirty="0">
                <a:latin typeface="Garamond" panose="02020404030301010803" pitchFamily="18" charset="0"/>
                <a:ea typeface="Yu Gothic UI Semilight" panose="020B0400000000000000" pitchFamily="34" charset="-128"/>
                <a:cs typeface="Helvetica" panose="020B0604020202020204" pitchFamily="34" charset="0"/>
              </a:rPr>
              <a:t>Advanced &amp; sustainable manufacturing</a:t>
            </a:r>
          </a:p>
          <a:p>
            <a:pPr marL="342892" lvl="1" indent="0">
              <a:buNone/>
            </a:pPr>
            <a:endParaRPr lang="en-US" sz="1100" dirty="0">
              <a:latin typeface="Garamond" panose="02020404030301010803" pitchFamily="18" charset="0"/>
              <a:ea typeface="Yu Gothic UI Semilight" panose="020B0400000000000000" pitchFamily="34" charset="-128"/>
              <a:cs typeface="Helvetica" panose="020B0604020202020204" pitchFamily="34" charset="0"/>
            </a:endParaRPr>
          </a:p>
          <a:p>
            <a:endParaRPr lang="en-US" sz="2000" dirty="0">
              <a:latin typeface="Garamond" panose="02020404030301010803" pitchFamily="18" charset="0"/>
              <a:ea typeface="Yu Gothic UI Semilight" panose="020B0400000000000000" pitchFamily="34" charset="-128"/>
              <a:cs typeface="Helvetica" panose="020B0604020202020204" pitchFamily="34" charset="0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7EFF1D-7CC8-5BB6-21B8-B39C84E263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729F4-8A81-E14F-8AB5-B7B64614EE82}" type="slidenum">
              <a:rPr lang="en-US" smtClean="0"/>
              <a:t>2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DF8EECD-3FC5-849A-CC44-116CB6220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spc="-113" dirty="0">
                <a:latin typeface="Garamond" panose="02020404030301010803" pitchFamily="18" charset="0"/>
                <a:ea typeface="Yu Gothic UI Semilight" panose="020B0400000000000000" pitchFamily="50" charset="-128"/>
              </a:rPr>
              <a:t>Instructor Background</a:t>
            </a:r>
          </a:p>
        </p:txBody>
      </p:sp>
      <p:pic>
        <p:nvPicPr>
          <p:cNvPr id="3" name="Picture 2" descr="A person wearing a suit and tie&#10;&#10;Description automatically generated with medium confidence">
            <a:extLst>
              <a:ext uri="{FF2B5EF4-FFF2-40B4-BE49-F238E27FC236}">
                <a16:creationId xmlns:a16="http://schemas.microsoft.com/office/drawing/2014/main" id="{59C20343-8219-B44C-ACC7-4C360C12D9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5072" y="819121"/>
            <a:ext cx="2410691" cy="3635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384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DDF8EECD-3FC5-849A-CC44-116CB6220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786" y="109027"/>
            <a:ext cx="7996428" cy="418364"/>
          </a:xfrm>
        </p:spPr>
        <p:txBody>
          <a:bodyPr/>
          <a:lstStyle/>
          <a:p>
            <a:r>
              <a:rPr lang="en-US" b="1" spc="-113" dirty="0">
                <a:latin typeface="Garamond" panose="02020404030301010803" pitchFamily="18" charset="0"/>
                <a:ea typeface="Yu Gothic UI Semilight" panose="020B0400000000000000" pitchFamily="50" charset="-128"/>
              </a:rPr>
              <a:t>PCA-based Anomaly Scoring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FA25E17-914F-CD5A-B3AB-4DF17D7590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53825" y="6336792"/>
            <a:ext cx="473583" cy="36576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800" kern="1200">
                <a:solidFill>
                  <a:srgbClr val="00274C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EEB7D02-0B04-D548-A02B-EA322AB00533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2" name="Slide Number Placeholder 6">
            <a:extLst>
              <a:ext uri="{FF2B5EF4-FFF2-40B4-BE49-F238E27FC236}">
                <a16:creationId xmlns:a16="http://schemas.microsoft.com/office/drawing/2014/main" id="{1267AC19-9589-F5B3-92DE-D9FB80ED5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92188" y="-4156"/>
            <a:ext cx="2057400" cy="274637"/>
          </a:xfrm>
        </p:spPr>
        <p:txBody>
          <a:bodyPr/>
          <a:lstStyle/>
          <a:p>
            <a:fld id="{8B6729F4-8A81-E14F-8AB5-B7B64614EE82}" type="slidenum">
              <a:rPr lang="en-US" smtClean="0"/>
              <a:t>20</a:t>
            </a:fld>
            <a:endParaRPr lang="en-US" dirty="0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260BC6E9-6593-8C49-9DA0-08A8137F92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9531" y="1025780"/>
            <a:ext cx="4565423" cy="3363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EFF52D4-0DCA-F6C8-3831-EE757708CA99}"/>
                  </a:ext>
                </a:extLst>
              </p:cNvPr>
              <p:cNvSpPr txBox="1"/>
              <p:nvPr/>
            </p:nvSpPr>
            <p:spPr>
              <a:xfrm>
                <a:off x="0" y="1517796"/>
                <a:ext cx="3696101" cy="6805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num>
                            <m:den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+…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EFF52D4-0DCA-F6C8-3831-EE757708CA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517796"/>
                <a:ext cx="3696101" cy="680507"/>
              </a:xfrm>
              <a:prstGeom prst="rect">
                <a:avLst/>
              </a:prstGeom>
              <a:blipFill>
                <a:blip r:embed="rId4"/>
                <a:stretch>
                  <a:fillRect t="-96364" b="-15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7895714-FEF6-780D-6F35-C49C644CAAEE}"/>
                  </a:ext>
                </a:extLst>
              </p:cNvPr>
              <p:cNvSpPr txBox="1"/>
              <p:nvPr/>
            </p:nvSpPr>
            <p:spPr>
              <a:xfrm>
                <a:off x="561348" y="930474"/>
                <a:ext cx="281230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u="sng" dirty="0"/>
                  <a:t>Score for a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b="0" i="1" u="sng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u="sng" dirty="0"/>
                  <a:t>-dimensional data sample </a:t>
                </a:r>
                <a14:m>
                  <m:oMath xmlns:m="http://schemas.openxmlformats.org/officeDocument/2006/math">
                    <m:r>
                      <a:rPr lang="en-US" b="0" i="1" u="sng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u="sng" dirty="0"/>
                  <a:t>: 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7895714-FEF6-780D-6F35-C49C644CAA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348" y="930474"/>
                <a:ext cx="2812306" cy="523220"/>
              </a:xfrm>
              <a:prstGeom prst="rect">
                <a:avLst/>
              </a:prstGeom>
              <a:blipFill>
                <a:blip r:embed="rId5"/>
                <a:stretch>
                  <a:fillRect t="-2381" b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D29C3E22-60FD-12F1-67DE-3E5B7A2EAF37}"/>
              </a:ext>
            </a:extLst>
          </p:cNvPr>
          <p:cNvSpPr txBox="1"/>
          <p:nvPr/>
        </p:nvSpPr>
        <p:spPr>
          <a:xfrm>
            <a:off x="4295474" y="622697"/>
            <a:ext cx="40831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latin typeface="Garamond" panose="02020404030301010803" pitchFamily="18" charset="0"/>
              </a:rPr>
              <a:t>Recent application for PHM AP 2023 Data Challenge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3CB45F-6AFF-1E1E-B6DF-864F9AB07141}"/>
              </a:ext>
            </a:extLst>
          </p:cNvPr>
          <p:cNvSpPr txBox="1"/>
          <p:nvPr/>
        </p:nvSpPr>
        <p:spPr>
          <a:xfrm>
            <a:off x="375999" y="2707450"/>
            <a:ext cx="342214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u="sng" dirty="0">
                <a:latin typeface="Garamond" panose="02020404030301010803" pitchFamily="18" charset="0"/>
              </a:rPr>
              <a:t>(Semi)-Supervised Application: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Garamond" panose="02020404030301010803" pitchFamily="18" charset="0"/>
              </a:rPr>
              <a:t>Learn PCA model on a training set with known or nominal behavior</a:t>
            </a:r>
          </a:p>
          <a:p>
            <a:endParaRPr lang="en-US" sz="1600" dirty="0">
              <a:latin typeface="Garamond" panose="02020404030301010803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Garamond" panose="02020404030301010803" pitchFamily="18" charset="0"/>
              </a:rPr>
              <a:t>Apply transformation and anomaly scoring to unknown distribution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Garamond" panose="02020404030301010803" pitchFamily="18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6B60A25-F59B-2B79-7732-BD1A7D1EE48C}"/>
              </a:ext>
            </a:extLst>
          </p:cNvPr>
          <p:cNvSpPr/>
          <p:nvPr/>
        </p:nvSpPr>
        <p:spPr>
          <a:xfrm>
            <a:off x="7767587" y="3615391"/>
            <a:ext cx="611056" cy="60639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9F761DB-891A-27A3-1DFC-EE088BC5C348}"/>
              </a:ext>
            </a:extLst>
          </p:cNvPr>
          <p:cNvSpPr/>
          <p:nvPr/>
        </p:nvSpPr>
        <p:spPr>
          <a:xfrm>
            <a:off x="7577210" y="2707450"/>
            <a:ext cx="611056" cy="15264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398AFE1-4F73-A5CD-7C9A-FD9C1B5BECE1}"/>
              </a:ext>
            </a:extLst>
          </p:cNvPr>
          <p:cNvCxnSpPr/>
          <p:nvPr/>
        </p:nvCxnSpPr>
        <p:spPr>
          <a:xfrm>
            <a:off x="7882738" y="2950837"/>
            <a:ext cx="279133" cy="573808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3080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  <p:bldP spid="11" grpId="0" animBg="1"/>
      <p:bldP spid="1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582ECE1F-E420-774A-ADCE-0F5F9DF9B7F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73786" y="778028"/>
                <a:ext cx="4014564" cy="3972454"/>
              </a:xfrm>
              <a:prstGeom prst="rect">
                <a:avLst/>
              </a:prstGeom>
            </p:spPr>
            <p:txBody>
              <a:bodyPr/>
              <a:lstStyle>
                <a:lvl1pPr marL="228594" indent="-228594" algn="l" defTabSz="914377" rtl="0" eaLnBrk="1" latinLnBrk="0" hangingPunct="1">
                  <a:lnSpc>
                    <a:spcPct val="90000"/>
                  </a:lnSpc>
                  <a:spcBef>
                    <a:spcPts val="18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783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2971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160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349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537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726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914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103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Clr>
                    <a:schemeClr val="tx1">
                      <a:lumMod val="95000"/>
                      <a:lumOff val="5000"/>
                    </a:schemeClr>
                  </a:buClr>
                </a:pPr>
                <a:r>
                  <a:rPr lang="en-US" sz="2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Garamond" panose="02020404030301010803" pitchFamily="18" charset="0"/>
                    <a:ea typeface="Yu Gothic UI Semilight" panose="020B0400000000000000" pitchFamily="50" charset="-128"/>
                  </a:rPr>
                  <a:t>Introduced by </a:t>
                </a:r>
                <a:r>
                  <a:rPr lang="en-US" sz="2000" b="0" i="0" dirty="0" err="1">
                    <a:solidFill>
                      <a:schemeClr val="tx1">
                        <a:lumMod val="95000"/>
                        <a:lumOff val="5000"/>
                      </a:schemeClr>
                    </a:solidFill>
                    <a:effectLst/>
                    <a:latin typeface="Garamond" panose="02020404030301010803" pitchFamily="18" charset="0"/>
                  </a:rPr>
                  <a:t>Schölkopf</a:t>
                </a:r>
                <a:r>
                  <a:rPr lang="en-US" sz="2000" b="0" i="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effectLst/>
                    <a:latin typeface="Garamond" panose="02020404030301010803" pitchFamily="18" charset="0"/>
                  </a:rPr>
                  <a:t> </a:t>
                </a:r>
                <a:r>
                  <a:rPr lang="en-US" sz="2000" b="0" i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effectLst/>
                    <a:latin typeface="Garamond" panose="02020404030301010803" pitchFamily="18" charset="0"/>
                  </a:rPr>
                  <a:t>et al.</a:t>
                </a:r>
                <a:r>
                  <a:rPr lang="en-US" sz="2000" b="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effectLst/>
                    <a:latin typeface="Garamond" panose="02020404030301010803" pitchFamily="18" charset="0"/>
                  </a:rPr>
                  <a:t> as a variant on SVMs</a:t>
                </a:r>
              </a:p>
              <a:p>
                <a:pPr marL="0" indent="0">
                  <a:buClr>
                    <a:schemeClr val="tx1">
                      <a:lumMod val="95000"/>
                      <a:lumOff val="5000"/>
                    </a:schemeClr>
                  </a:buClr>
                  <a:buNone/>
                </a:pPr>
                <a:endParaRPr lang="en-US" sz="20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Garamond" panose="02020404030301010803" pitchFamily="18" charset="0"/>
                  <a:ea typeface="Yu Gothic UI Semilight" panose="020B0400000000000000" pitchFamily="50" charset="-128"/>
                </a:endParaRPr>
              </a:p>
              <a:p>
                <a:pPr>
                  <a:buClr>
                    <a:schemeClr val="tx1">
                      <a:lumMod val="95000"/>
                      <a:lumOff val="5000"/>
                    </a:schemeClr>
                  </a:buClr>
                </a:pPr>
                <a:r>
                  <a:rPr lang="en-US" sz="2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Garamond" panose="02020404030301010803" pitchFamily="18" charset="0"/>
                    <a:ea typeface="Yu Gothic UI Semilight" panose="020B0400000000000000" pitchFamily="50" charset="-128"/>
                  </a:rPr>
                  <a:t>Objective: find the “smallest” hyperplane where most of the data lie</a:t>
                </a:r>
              </a:p>
              <a:p>
                <a:pPr marL="0" indent="0">
                  <a:buClr>
                    <a:schemeClr val="tx1">
                      <a:lumMod val="95000"/>
                      <a:lumOff val="5000"/>
                    </a:schemeClr>
                  </a:buClr>
                  <a:buNone/>
                </a:pPr>
                <a:endParaRPr lang="en-US" sz="20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Garamond" panose="02020404030301010803" pitchFamily="18" charset="0"/>
                  <a:ea typeface="Yu Gothic UI Semilight" panose="020B0400000000000000" pitchFamily="50" charset="-128"/>
                </a:endParaRPr>
              </a:p>
              <a:p>
                <a:pPr>
                  <a:buClr>
                    <a:schemeClr val="tx1">
                      <a:lumMod val="95000"/>
                      <a:lumOff val="5000"/>
                    </a:schemeClr>
                  </a:buClr>
                </a:pPr>
                <a:r>
                  <a:rPr lang="en-US" sz="2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Garamond" panose="02020404030301010803" pitchFamily="18" charset="0"/>
                    <a:ea typeface="Yu Gothic UI Semilight" panose="020B0400000000000000" pitchFamily="50" charset="-128"/>
                  </a:rPr>
                  <a:t>Key tunable parameters:</a:t>
                </a:r>
              </a:p>
              <a:p>
                <a:pPr lvl="1">
                  <a:buClr>
                    <a:schemeClr val="tx1">
                      <a:lumMod val="95000"/>
                      <a:lumOff val="5000"/>
                    </a:schemeClr>
                  </a:buClr>
                </a:pPr>
                <a:r>
                  <a:rPr lang="en-US" sz="16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Garamond" panose="02020404030301010803" pitchFamily="18" charset="0"/>
                    <a:ea typeface="Yu Gothic UI Semilight" panose="020B0400000000000000" pitchFamily="50" charset="-128"/>
                  </a:rPr>
                  <a:t>Kernel function</a:t>
                </a:r>
              </a:p>
              <a:p>
                <a:pPr lvl="1">
                  <a:buClr>
                    <a:schemeClr val="tx1">
                      <a:lumMod val="95000"/>
                      <a:lumOff val="5000"/>
                    </a:schemeClr>
                  </a:buClr>
                </a:pPr>
                <a:r>
                  <a:rPr lang="en-US" sz="16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Garamond" panose="02020404030301010803" pitchFamily="18" charset="0"/>
                    <a:ea typeface="Yu Gothic UI Semilight" panose="020B0400000000000000" pitchFamily="50" charset="-128"/>
                  </a:rPr>
                  <a:t>Scalar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Yu Gothic UI Semilight" panose="020B0400000000000000" pitchFamily="50" charset="-128"/>
                      </a:rPr>
                      <m:t>𝜈</m:t>
                    </m:r>
                    <m:r>
                      <a:rPr lang="en-US" sz="1600" b="0" i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Yu Gothic UI Semilight" panose="020B0400000000000000" pitchFamily="50" charset="-128"/>
                      </a:rPr>
                      <m:t>∈(0,1]</m:t>
                    </m:r>
                  </m:oMath>
                </a14:m>
                <a:r>
                  <a:rPr lang="en-US" sz="16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Garamond" panose="02020404030301010803" pitchFamily="18" charset="0"/>
                    <a:ea typeface="Yu Gothic UI Semilight" panose="020B0400000000000000" pitchFamily="50" charset="-128"/>
                  </a:rPr>
                  <a:t>: probability of finding a new inlier </a:t>
                </a:r>
                <a:r>
                  <a:rPr lang="en-US" sz="16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Garamond" panose="02020404030301010803" pitchFamily="18" charset="0"/>
                    <a:ea typeface="Yu Gothic UI Semilight" panose="020B0400000000000000" pitchFamily="50" charset="-128"/>
                  </a:rPr>
                  <a:t>outside the frontier</a:t>
                </a:r>
                <a:endParaRPr lang="en-US" sz="20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Garamond" panose="02020404030301010803" pitchFamily="18" charset="0"/>
                  <a:ea typeface="Yu Gothic UI Semilight" panose="020B0400000000000000" pitchFamily="50" charset="-128"/>
                </a:endParaRPr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582ECE1F-E420-774A-ADCE-0F5F9DF9B7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786" y="778028"/>
                <a:ext cx="4014564" cy="3972454"/>
              </a:xfrm>
              <a:prstGeom prst="rect">
                <a:avLst/>
              </a:prstGeom>
              <a:blipFill>
                <a:blip r:embed="rId3"/>
                <a:stretch>
                  <a:fillRect l="-1262" t="-1597" r="-315" b="-22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itle 1">
            <a:extLst>
              <a:ext uri="{FF2B5EF4-FFF2-40B4-BE49-F238E27FC236}">
                <a16:creationId xmlns:a16="http://schemas.microsoft.com/office/drawing/2014/main" id="{DDF8EECD-3FC5-849A-CC44-116CB6220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786" y="109027"/>
            <a:ext cx="7996428" cy="418364"/>
          </a:xfrm>
        </p:spPr>
        <p:txBody>
          <a:bodyPr/>
          <a:lstStyle/>
          <a:p>
            <a:r>
              <a:rPr lang="en-US" b="1" spc="-113" dirty="0">
                <a:latin typeface="Garamond" panose="02020404030301010803" pitchFamily="18" charset="0"/>
                <a:ea typeface="Yu Gothic UI Semilight" panose="020B0400000000000000" pitchFamily="50" charset="-128"/>
              </a:rPr>
              <a:t>One-Class Support Vector Machines (OCSVMs)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FA25E17-914F-CD5A-B3AB-4DF17D7590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53825" y="6336792"/>
            <a:ext cx="473583" cy="36576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800" kern="1200">
                <a:solidFill>
                  <a:srgbClr val="00274C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EEB7D02-0B04-D548-A02B-EA322AB00533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2" name="Slide Number Placeholder 6">
            <a:extLst>
              <a:ext uri="{FF2B5EF4-FFF2-40B4-BE49-F238E27FC236}">
                <a16:creationId xmlns:a16="http://schemas.microsoft.com/office/drawing/2014/main" id="{1267AC19-9589-F5B3-92DE-D9FB80ED5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92188" y="-4156"/>
            <a:ext cx="2057400" cy="274637"/>
          </a:xfrm>
        </p:spPr>
        <p:txBody>
          <a:bodyPr/>
          <a:lstStyle/>
          <a:p>
            <a:fld id="{8B6729F4-8A81-E14F-8AB5-B7B64614EE82}" type="slidenum">
              <a:rPr lang="en-US" smtClean="0"/>
              <a:t>21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C707B27-E22F-C673-E402-6A6849B2B79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5544"/>
          <a:stretch/>
        </p:blipFill>
        <p:spPr>
          <a:xfrm>
            <a:off x="4248471" y="2833999"/>
            <a:ext cx="4408370" cy="30777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3DC41C7-A812-7EB3-A4A7-F31C883A0ED3}"/>
                  </a:ext>
                </a:extLst>
              </p:cNvPr>
              <p:cNvSpPr txBox="1"/>
              <p:nvPr/>
            </p:nvSpPr>
            <p:spPr>
              <a:xfrm>
                <a:off x="5707780" y="2069431"/>
                <a:ext cx="2442272" cy="7645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8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</m:e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𝜈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</m:nary>
                    </m:oMath>
                  </m:oMathPara>
                </a14:m>
                <a:endParaRPr lang="en-US" sz="1800" b="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3DC41C7-A812-7EB3-A4A7-F31C883A0E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7780" y="2069431"/>
                <a:ext cx="2442272" cy="764568"/>
              </a:xfrm>
              <a:prstGeom prst="rect">
                <a:avLst/>
              </a:prstGeom>
              <a:blipFill>
                <a:blip r:embed="rId5"/>
                <a:stretch>
                  <a:fillRect t="-119355" b="-1661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DE1924B8-7E4F-1F56-8AAF-82A7F1755FC2}"/>
              </a:ext>
            </a:extLst>
          </p:cNvPr>
          <p:cNvSpPr txBox="1"/>
          <p:nvPr/>
        </p:nvSpPr>
        <p:spPr>
          <a:xfrm>
            <a:off x="4916297" y="2267049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ambria Math" panose="02040503050406030204" pitchFamily="18" charset="0"/>
                <a:ea typeface="Cambria Math" panose="02040503050406030204" pitchFamily="18" charset="0"/>
              </a:rPr>
              <a:t>min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1497C1B-E745-4764-B69C-E8071F60C749}"/>
              </a:ext>
            </a:extLst>
          </p:cNvPr>
          <p:cNvSpPr txBox="1"/>
          <p:nvPr/>
        </p:nvSpPr>
        <p:spPr>
          <a:xfrm>
            <a:off x="5786739" y="1544029"/>
            <a:ext cx="25266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Garamond" panose="02020404030301010803" pitchFamily="18" charset="0"/>
              </a:rPr>
              <a:t>Define frontier of hyperplane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5FE42EA-FBB1-79E5-90C6-2189497A6531}"/>
              </a:ext>
            </a:extLst>
          </p:cNvPr>
          <p:cNvCxnSpPr/>
          <p:nvPr/>
        </p:nvCxnSpPr>
        <p:spPr>
          <a:xfrm flipV="1">
            <a:off x="6237528" y="1882583"/>
            <a:ext cx="672137" cy="4684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43C17CB-3224-15C2-FCDD-879B0B053A61}"/>
              </a:ext>
            </a:extLst>
          </p:cNvPr>
          <p:cNvCxnSpPr>
            <a:cxnSpLocks/>
          </p:cNvCxnSpPr>
          <p:nvPr/>
        </p:nvCxnSpPr>
        <p:spPr>
          <a:xfrm flipH="1" flipV="1">
            <a:off x="7237613" y="1914916"/>
            <a:ext cx="631570" cy="4224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32A45D6-51F6-AD9D-AA2E-9DDCCE0BAF17}"/>
              </a:ext>
            </a:extLst>
          </p:cNvPr>
          <p:cNvCxnSpPr/>
          <p:nvPr/>
        </p:nvCxnSpPr>
        <p:spPr>
          <a:xfrm flipV="1">
            <a:off x="7362080" y="3118012"/>
            <a:ext cx="672137" cy="4684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73A4CF85-CC79-1BD0-5BCB-EEAE46453FEA}"/>
              </a:ext>
            </a:extLst>
          </p:cNvPr>
          <p:cNvSpPr txBox="1"/>
          <p:nvPr/>
        </p:nvSpPr>
        <p:spPr>
          <a:xfrm>
            <a:off x="6695070" y="3513743"/>
            <a:ext cx="13340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Garamond" panose="02020404030301010803" pitchFamily="18" charset="0"/>
              </a:rPr>
              <a:t>Slack variables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9742A3D-30AB-C734-6036-3234626F2E7A}"/>
              </a:ext>
            </a:extLst>
          </p:cNvPr>
          <p:cNvSpPr txBox="1"/>
          <p:nvPr/>
        </p:nvSpPr>
        <p:spPr>
          <a:xfrm>
            <a:off x="2950981" y="4682550"/>
            <a:ext cx="397793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</a:rPr>
              <a:t>Bernhard </a:t>
            </a:r>
            <a:r>
              <a:rPr lang="en-US" sz="900" dirty="0" err="1">
                <a:solidFill>
                  <a:schemeClr val="bg1"/>
                </a:solidFill>
              </a:rPr>
              <a:t>Schölkopf</a:t>
            </a:r>
            <a:r>
              <a:rPr lang="en-US" sz="900" dirty="0">
                <a:solidFill>
                  <a:schemeClr val="bg1"/>
                </a:solidFill>
              </a:rPr>
              <a:t> </a:t>
            </a:r>
            <a:r>
              <a:rPr lang="en-US" sz="900" i="1" dirty="0">
                <a:solidFill>
                  <a:schemeClr val="bg1"/>
                </a:solidFill>
              </a:rPr>
              <a:t>et al</a:t>
            </a:r>
            <a:r>
              <a:rPr lang="en-US" sz="900" dirty="0">
                <a:solidFill>
                  <a:schemeClr val="bg1"/>
                </a:solidFill>
              </a:rPr>
              <a:t>., Support Vector Method for Novelty Detection, </a:t>
            </a:r>
            <a:r>
              <a:rPr lang="en-US" sz="900" i="1" dirty="0">
                <a:solidFill>
                  <a:schemeClr val="bg1"/>
                </a:solidFill>
              </a:rPr>
              <a:t>NIPS'99: Proceedings of the 12th International Conference on Neural Information Processing Systems</a:t>
            </a:r>
            <a:r>
              <a:rPr lang="en-US" sz="900" dirty="0">
                <a:solidFill>
                  <a:schemeClr val="bg1"/>
                </a:solidFill>
              </a:rPr>
              <a:t>, pp. 582-588. 1999.</a:t>
            </a:r>
          </a:p>
        </p:txBody>
      </p:sp>
    </p:spTree>
    <p:extLst>
      <p:ext uri="{BB962C8B-B14F-4D97-AF65-F5344CB8AC3E}">
        <p14:creationId xmlns:p14="http://schemas.microsoft.com/office/powerpoint/2010/main" val="3071286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2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DDF8EECD-3FC5-849A-CC44-116CB6220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786" y="109027"/>
            <a:ext cx="7996428" cy="418364"/>
          </a:xfrm>
        </p:spPr>
        <p:txBody>
          <a:bodyPr/>
          <a:lstStyle/>
          <a:p>
            <a:r>
              <a:rPr lang="en-US" b="1" spc="-113" dirty="0">
                <a:latin typeface="Garamond" panose="02020404030301010803" pitchFamily="18" charset="0"/>
                <a:ea typeface="Yu Gothic UI Semilight" panose="020B0400000000000000" pitchFamily="50" charset="-128"/>
              </a:rPr>
              <a:t>One-Class Support Vector Machines (OCSVMs)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FA25E17-914F-CD5A-B3AB-4DF17D7590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53825" y="6336792"/>
            <a:ext cx="473583" cy="36576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800" kern="1200">
                <a:solidFill>
                  <a:srgbClr val="00274C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EEB7D02-0B04-D548-A02B-EA322AB00533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2" name="Slide Number Placeholder 6">
            <a:extLst>
              <a:ext uri="{FF2B5EF4-FFF2-40B4-BE49-F238E27FC236}">
                <a16:creationId xmlns:a16="http://schemas.microsoft.com/office/drawing/2014/main" id="{1267AC19-9589-F5B3-92DE-D9FB80ED5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92188" y="-4156"/>
            <a:ext cx="2057400" cy="274637"/>
          </a:xfrm>
        </p:spPr>
        <p:txBody>
          <a:bodyPr/>
          <a:lstStyle/>
          <a:p>
            <a:fld id="{8B6729F4-8A81-E14F-8AB5-B7B64614EE82}" type="slidenum">
              <a:rPr lang="en-US" smtClean="0"/>
              <a:t>22</a:t>
            </a:fld>
            <a:endParaRPr lang="en-US" dirty="0"/>
          </a:p>
        </p:txBody>
      </p:sp>
      <p:pic>
        <p:nvPicPr>
          <p:cNvPr id="9218" name="Picture 2" descr="Figure 1">
            <a:extLst>
              <a:ext uri="{FF2B5EF4-FFF2-40B4-BE49-F238E27FC236}">
                <a16:creationId xmlns:a16="http://schemas.microsoft.com/office/drawing/2014/main" id="{65A17339-0511-94CD-0D88-AB3A0B5001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5316" y="708031"/>
            <a:ext cx="3673365" cy="3727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EE92297-FA92-9EA4-575F-C5C7BE2B38E8}"/>
              </a:ext>
            </a:extLst>
          </p:cNvPr>
          <p:cNvSpPr txBox="1"/>
          <p:nvPr/>
        </p:nvSpPr>
        <p:spPr>
          <a:xfrm>
            <a:off x="4154255" y="4364304"/>
            <a:ext cx="8354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Garamond" panose="02020404030301010803" pitchFamily="18" charset="0"/>
              </a:rPr>
              <a:t>Baeldung</a:t>
            </a:r>
            <a:endParaRPr lang="en-US" dirty="0">
              <a:latin typeface="Garamond" panose="02020404030301010803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01A246E-B34A-364A-1E95-3E6B455738DA}"/>
              </a:ext>
            </a:extLst>
          </p:cNvPr>
          <p:cNvSpPr txBox="1"/>
          <p:nvPr/>
        </p:nvSpPr>
        <p:spPr>
          <a:xfrm>
            <a:off x="5095618" y="1897041"/>
            <a:ext cx="9140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Garamond" panose="02020404030301010803" pitchFamily="18" charset="0"/>
              </a:rPr>
              <a:t>+1: Inliers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B653BBF-7676-C3F5-44FC-5E97DD270D1E}"/>
              </a:ext>
            </a:extLst>
          </p:cNvPr>
          <p:cNvCxnSpPr/>
          <p:nvPr/>
        </p:nvCxnSpPr>
        <p:spPr>
          <a:xfrm flipH="1">
            <a:off x="4792422" y="2133654"/>
            <a:ext cx="394636" cy="18947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7403735-351E-4029-DEF4-51E7DB75DD13}"/>
              </a:ext>
            </a:extLst>
          </p:cNvPr>
          <p:cNvSpPr txBox="1"/>
          <p:nvPr/>
        </p:nvSpPr>
        <p:spPr>
          <a:xfrm>
            <a:off x="2883181" y="3233348"/>
            <a:ext cx="9765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Garamond" panose="02020404030301010803" pitchFamily="18" charset="0"/>
              </a:rPr>
              <a:t>-1: Outliers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44E8279-55EC-B906-6AFF-1EC4526AF07F}"/>
              </a:ext>
            </a:extLst>
          </p:cNvPr>
          <p:cNvCxnSpPr>
            <a:cxnSpLocks/>
          </p:cNvCxnSpPr>
          <p:nvPr/>
        </p:nvCxnSpPr>
        <p:spPr>
          <a:xfrm>
            <a:off x="3667225" y="3512250"/>
            <a:ext cx="404261" cy="12289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AD429D0-9054-E7FC-A9C1-AB6008FFA4CB}"/>
              </a:ext>
            </a:extLst>
          </p:cNvPr>
          <p:cNvCxnSpPr>
            <a:cxnSpLocks/>
          </p:cNvCxnSpPr>
          <p:nvPr/>
        </p:nvCxnSpPr>
        <p:spPr>
          <a:xfrm>
            <a:off x="3590223" y="3512250"/>
            <a:ext cx="77002" cy="37635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75D6678-04C7-1C87-4E19-D1097771CF86}"/>
              </a:ext>
            </a:extLst>
          </p:cNvPr>
          <p:cNvCxnSpPr>
            <a:cxnSpLocks/>
          </p:cNvCxnSpPr>
          <p:nvPr/>
        </p:nvCxnSpPr>
        <p:spPr>
          <a:xfrm flipV="1">
            <a:off x="3786214" y="3139333"/>
            <a:ext cx="574030" cy="26865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9899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C1C3BD-C0BF-4877-9A8C-1186D7C9E1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53825" y="6336792"/>
            <a:ext cx="473583" cy="36576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800" kern="1200">
                <a:solidFill>
                  <a:srgbClr val="00274C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EEB7D02-0B04-D548-A02B-EA322AB00533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3722C19-5B0A-46F5-AC77-168E7CC680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09027"/>
            <a:ext cx="7886700" cy="418364"/>
          </a:xfrm>
        </p:spPr>
        <p:txBody>
          <a:bodyPr/>
          <a:lstStyle/>
          <a:p>
            <a:r>
              <a:rPr lang="en-US" b="1" spc="-113" dirty="0">
                <a:latin typeface="Garamond" panose="02020404030301010803" pitchFamily="18" charset="0"/>
              </a:rPr>
              <a:t>Research Example: Anomaly Detection on Time Delays</a:t>
            </a:r>
          </a:p>
        </p:txBody>
      </p:sp>
      <p:pic>
        <p:nvPicPr>
          <p:cNvPr id="2" name="Picture 1" descr="Timeline&#10;&#10;Description automatically generated">
            <a:extLst>
              <a:ext uri="{FF2B5EF4-FFF2-40B4-BE49-F238E27FC236}">
                <a16:creationId xmlns:a16="http://schemas.microsoft.com/office/drawing/2014/main" id="{8526FBAF-81D2-B352-8FAC-6D38200B83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825" y="626881"/>
            <a:ext cx="5618948" cy="388973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8FE330C-5A0C-EE86-B016-48A5D5586069}"/>
              </a:ext>
            </a:extLst>
          </p:cNvPr>
          <p:cNvSpPr txBox="1"/>
          <p:nvPr/>
        </p:nvSpPr>
        <p:spPr>
          <a:xfrm>
            <a:off x="3008644" y="4635669"/>
            <a:ext cx="4147463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</a:rPr>
              <a:t>J. Cohen, B. Jiang, and J. Ni. EveSyncIAI: Event Synchronization Industrial Augmented Intelligence for Fault Diagnosis, </a:t>
            </a:r>
            <a:r>
              <a:rPr lang="en-US" sz="900" i="1" dirty="0">
                <a:solidFill>
                  <a:schemeClr val="bg1"/>
                </a:solidFill>
              </a:rPr>
              <a:t>IEEE Transactions on Semiconductor Manufacturing</a:t>
            </a:r>
            <a:r>
              <a:rPr lang="en-US" sz="900" dirty="0">
                <a:solidFill>
                  <a:schemeClr val="bg1"/>
                </a:solidFill>
              </a:rPr>
              <a:t>, vol. 35(3) pp. 446-456. 2022.</a:t>
            </a:r>
          </a:p>
        </p:txBody>
      </p:sp>
      <p:sp>
        <p:nvSpPr>
          <p:cNvPr id="6" name="Slide Number Placeholder 6">
            <a:extLst>
              <a:ext uri="{FF2B5EF4-FFF2-40B4-BE49-F238E27FC236}">
                <a16:creationId xmlns:a16="http://schemas.microsoft.com/office/drawing/2014/main" id="{F1AF0E0F-1619-1D47-2553-D112797AF3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92188" y="-4156"/>
            <a:ext cx="2057400" cy="274637"/>
          </a:xfrm>
        </p:spPr>
        <p:txBody>
          <a:bodyPr/>
          <a:lstStyle/>
          <a:p>
            <a:fld id="{8B6729F4-8A81-E14F-8AB5-B7B64614EE82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54319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C1C3BD-C0BF-4877-9A8C-1186D7C9E1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53825" y="6336792"/>
            <a:ext cx="473583" cy="36576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800" kern="1200">
                <a:solidFill>
                  <a:srgbClr val="00274C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EEB7D02-0B04-D548-A02B-EA322AB00533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A37C548-2782-40FC-9A6F-8CCB88F021B0}"/>
              </a:ext>
            </a:extLst>
          </p:cNvPr>
          <p:cNvSpPr txBox="1"/>
          <p:nvPr/>
        </p:nvSpPr>
        <p:spPr>
          <a:xfrm>
            <a:off x="628650" y="613393"/>
            <a:ext cx="48857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200" u="sng" dirty="0">
                <a:cs typeface="Miriam" panose="020B0604020202020204" pitchFamily="34" charset="-79"/>
              </a:rPr>
              <a:t>Unsupervised Anomaly Detection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D97A211-B2A1-415A-AE67-85D2F8034E71}"/>
              </a:ext>
            </a:extLst>
          </p:cNvPr>
          <p:cNvSpPr txBox="1"/>
          <p:nvPr/>
        </p:nvSpPr>
        <p:spPr>
          <a:xfrm>
            <a:off x="628650" y="2614439"/>
            <a:ext cx="77549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200" u="sng" dirty="0">
                <a:cs typeface="Miriam" panose="020B0604020202020204" pitchFamily="34" charset="-79"/>
              </a:rPr>
              <a:t>Semi-Supervised* Anomaly Detection </a:t>
            </a:r>
          </a:p>
        </p:txBody>
      </p:sp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81D5880A-45BC-1138-9B30-6FEBB0D2E2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6017" y="1101698"/>
            <a:ext cx="2514237" cy="1508760"/>
          </a:xfrm>
          <a:prstGeom prst="rect">
            <a:avLst/>
          </a:prstGeom>
        </p:spPr>
      </p:pic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EE844D13-AAB2-B942-58B7-C0A939A800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8033" y="1101698"/>
            <a:ext cx="2514238" cy="150876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ECD2672-429F-9F97-D1C2-ACC411E668C1}"/>
              </a:ext>
            </a:extLst>
          </p:cNvPr>
          <p:cNvCxnSpPr>
            <a:cxnSpLocks/>
          </p:cNvCxnSpPr>
          <p:nvPr/>
        </p:nvCxnSpPr>
        <p:spPr>
          <a:xfrm>
            <a:off x="628650" y="2610458"/>
            <a:ext cx="78867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AD5FAACD-C347-5306-2760-391CBD6E2EF1}"/>
              </a:ext>
            </a:extLst>
          </p:cNvPr>
          <p:cNvSpPr txBox="1"/>
          <p:nvPr/>
        </p:nvSpPr>
        <p:spPr>
          <a:xfrm>
            <a:off x="2321670" y="870168"/>
            <a:ext cx="149674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050" i="1" dirty="0">
                <a:cs typeface="Miriam" panose="020B0604020202020204" pitchFamily="34" charset="-79"/>
              </a:rPr>
              <a:t>EveSyncIAI Features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1298497-3192-FF71-3C48-F9026C009DFB}"/>
              </a:ext>
            </a:extLst>
          </p:cNvPr>
          <p:cNvSpPr txBox="1"/>
          <p:nvPr/>
        </p:nvSpPr>
        <p:spPr>
          <a:xfrm>
            <a:off x="6026725" y="866884"/>
            <a:ext cx="107680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050" i="1" dirty="0">
                <a:cs typeface="Miriam" panose="020B0604020202020204" pitchFamily="34" charset="-79"/>
              </a:rPr>
              <a:t>PCA Features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57FF60D7-2D1D-AD63-FF49-112B818EA2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36017" y="3075681"/>
            <a:ext cx="2514237" cy="1508759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7CCD5484-339A-4EF2-28D2-DC221C5C824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68033" y="3075681"/>
            <a:ext cx="2514238" cy="1508759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6BA654C2-2159-26DB-016D-16F8DE28F674}"/>
              </a:ext>
            </a:extLst>
          </p:cNvPr>
          <p:cNvSpPr txBox="1"/>
          <p:nvPr/>
        </p:nvSpPr>
        <p:spPr>
          <a:xfrm>
            <a:off x="2231484" y="2846501"/>
            <a:ext cx="154959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050" i="1" dirty="0">
                <a:cs typeface="Miriam" panose="020B0604020202020204" pitchFamily="34" charset="-79"/>
              </a:rPr>
              <a:t>EveSyncIAI Features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C51F420-9257-3819-EC40-F1A7BFBD030C}"/>
              </a:ext>
            </a:extLst>
          </p:cNvPr>
          <p:cNvSpPr txBox="1"/>
          <p:nvPr/>
        </p:nvSpPr>
        <p:spPr>
          <a:xfrm>
            <a:off x="6026725" y="2840866"/>
            <a:ext cx="107680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050" i="1" dirty="0">
                <a:cs typeface="Miriam" panose="020B0604020202020204" pitchFamily="34" charset="-79"/>
              </a:rPr>
              <a:t>PCA Features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2A94337-4575-92C3-8923-4A600DF66038}"/>
              </a:ext>
            </a:extLst>
          </p:cNvPr>
          <p:cNvSpPr txBox="1"/>
          <p:nvPr/>
        </p:nvSpPr>
        <p:spPr>
          <a:xfrm>
            <a:off x="7489267" y="3520220"/>
            <a:ext cx="1026083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cs typeface="Miriam" panose="020B0604020202020204" pitchFamily="34" charset="-79"/>
              </a:rPr>
              <a:t>*1% of the dataset used for training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D15E69B-0CC7-C4AC-BD6B-68C0489196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09027"/>
            <a:ext cx="7886700" cy="418364"/>
          </a:xfrm>
        </p:spPr>
        <p:txBody>
          <a:bodyPr/>
          <a:lstStyle/>
          <a:p>
            <a:r>
              <a:rPr lang="en-US" b="1" spc="-113" dirty="0">
                <a:latin typeface="Garamond" panose="02020404030301010803" pitchFamily="18" charset="0"/>
              </a:rPr>
              <a:t>Research Example: Anomaly Detection on Time Delays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E692CC-157E-05DC-080F-6A6404ABB24C}"/>
              </a:ext>
            </a:extLst>
          </p:cNvPr>
          <p:cNvSpPr txBox="1"/>
          <p:nvPr/>
        </p:nvSpPr>
        <p:spPr>
          <a:xfrm>
            <a:off x="3008644" y="4635669"/>
            <a:ext cx="4147463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</a:rPr>
              <a:t>J. Cohen, B. Jiang, and J. Ni. EveSyncIAI: Event Synchronization Industrial Augmented Intelligence for Fault Diagnosis, </a:t>
            </a:r>
            <a:r>
              <a:rPr lang="en-US" sz="900" i="1" dirty="0">
                <a:solidFill>
                  <a:schemeClr val="bg1"/>
                </a:solidFill>
              </a:rPr>
              <a:t>IEEE Transactions on Semiconductor Manufacturing</a:t>
            </a:r>
            <a:r>
              <a:rPr lang="en-US" sz="900" dirty="0">
                <a:solidFill>
                  <a:schemeClr val="bg1"/>
                </a:solidFill>
              </a:rPr>
              <a:t>, vol. 35(3) pp. 446-456. 2022.</a:t>
            </a:r>
          </a:p>
        </p:txBody>
      </p:sp>
      <p:sp>
        <p:nvSpPr>
          <p:cNvPr id="13" name="Slide Number Placeholder 6">
            <a:extLst>
              <a:ext uri="{FF2B5EF4-FFF2-40B4-BE49-F238E27FC236}">
                <a16:creationId xmlns:a16="http://schemas.microsoft.com/office/drawing/2014/main" id="{3592E554-8839-8906-1FD4-5F82C7BED4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92188" y="-4156"/>
            <a:ext cx="2057400" cy="274637"/>
          </a:xfrm>
        </p:spPr>
        <p:txBody>
          <a:bodyPr/>
          <a:lstStyle/>
          <a:p>
            <a:fld id="{8B6729F4-8A81-E14F-8AB5-B7B64614EE82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2976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38" grpId="0"/>
      <p:bldP spid="39" grpId="0"/>
      <p:bldP spid="4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82ECE1F-E420-774A-ADCE-0F5F9DF9B7F7}"/>
              </a:ext>
            </a:extLst>
          </p:cNvPr>
          <p:cNvSpPr txBox="1">
            <a:spLocks/>
          </p:cNvSpPr>
          <p:nvPr/>
        </p:nvSpPr>
        <p:spPr>
          <a:xfrm>
            <a:off x="1023111" y="1019342"/>
            <a:ext cx="3362947" cy="3448853"/>
          </a:xfrm>
          <a:prstGeom prst="rect">
            <a:avLst/>
          </a:prstGeom>
        </p:spPr>
        <p:txBody>
          <a:bodyPr/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1"/>
              </a:buClr>
            </a:pPr>
            <a:r>
              <a:rPr lang="en-US" sz="2000" dirty="0">
                <a:latin typeface="Garamond" panose="02020404030301010803" pitchFamily="18" charset="0"/>
                <a:ea typeface="Yu Gothic UI Semilight" panose="020B0400000000000000" pitchFamily="50" charset="-128"/>
              </a:rPr>
              <a:t>Can work with weakly labeled data scenarios</a:t>
            </a:r>
          </a:p>
          <a:p>
            <a:pPr>
              <a:buClr>
                <a:schemeClr val="tx1"/>
              </a:buClr>
            </a:pPr>
            <a:r>
              <a:rPr lang="en-US" sz="2000" dirty="0">
                <a:latin typeface="Garamond" panose="02020404030301010803" pitchFamily="18" charset="0"/>
                <a:ea typeface="Yu Gothic UI Semilight" panose="020B0400000000000000" pitchFamily="50" charset="-128"/>
              </a:rPr>
              <a:t>Interpretation: anomalous samples deviate from dataset distribution</a:t>
            </a:r>
          </a:p>
          <a:p>
            <a:pPr>
              <a:buClr>
                <a:schemeClr val="tx1"/>
              </a:buClr>
            </a:pPr>
            <a:r>
              <a:rPr lang="en-US" sz="2000" dirty="0">
                <a:latin typeface="Garamond" panose="02020404030301010803" pitchFamily="18" charset="0"/>
                <a:ea typeface="Yu Gothic UI Semilight" panose="020B0400000000000000" pitchFamily="50" charset="-128"/>
              </a:rPr>
              <a:t>Effective for global anomaly detection</a:t>
            </a:r>
          </a:p>
          <a:p>
            <a:pPr>
              <a:buClr>
                <a:schemeClr val="tx1"/>
              </a:buClr>
            </a:pPr>
            <a:r>
              <a:rPr lang="en-US" sz="2000" dirty="0">
                <a:latin typeface="Garamond" panose="02020404030301010803" pitchFamily="18" charset="0"/>
                <a:ea typeface="Yu Gothic UI Semilight" panose="020B0400000000000000" pitchFamily="50" charset="-128"/>
              </a:rPr>
              <a:t>Fast anomaly scoring possible for real-time applications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DF8EECD-3FC5-849A-CC44-116CB6220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786" y="109027"/>
            <a:ext cx="7996428" cy="418364"/>
          </a:xfrm>
        </p:spPr>
        <p:txBody>
          <a:bodyPr/>
          <a:lstStyle/>
          <a:p>
            <a:r>
              <a:rPr lang="en-US" b="1" spc="-113" dirty="0">
                <a:latin typeface="Garamond" panose="02020404030301010803" pitchFamily="18" charset="0"/>
                <a:ea typeface="Yu Gothic UI Semilight" panose="020B0400000000000000" pitchFamily="50" charset="-128"/>
              </a:rPr>
              <a:t>Anomaly Detection Algorithms: Pros and Cons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FA25E17-914F-CD5A-B3AB-4DF17D7590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53825" y="6336792"/>
            <a:ext cx="473583" cy="36576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800" kern="1200">
                <a:solidFill>
                  <a:srgbClr val="00274C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EEB7D02-0B04-D548-A02B-EA322AB00533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2" name="Slide Number Placeholder 6">
            <a:extLst>
              <a:ext uri="{FF2B5EF4-FFF2-40B4-BE49-F238E27FC236}">
                <a16:creationId xmlns:a16="http://schemas.microsoft.com/office/drawing/2014/main" id="{1267AC19-9589-F5B3-92DE-D9FB80ED5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92188" y="-4156"/>
            <a:ext cx="2057400" cy="274637"/>
          </a:xfrm>
        </p:spPr>
        <p:txBody>
          <a:bodyPr/>
          <a:lstStyle/>
          <a:p>
            <a:fld id="{8B6729F4-8A81-E14F-8AB5-B7B64614EE82}" type="slidenum">
              <a:rPr lang="en-US" smtClean="0"/>
              <a:t>25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CDEEE-2711-EC89-4BF8-7E4A11F01A39}"/>
              </a:ext>
            </a:extLst>
          </p:cNvPr>
          <p:cNvSpPr txBox="1">
            <a:spLocks/>
          </p:cNvSpPr>
          <p:nvPr/>
        </p:nvSpPr>
        <p:spPr>
          <a:xfrm>
            <a:off x="5219954" y="1019342"/>
            <a:ext cx="3131940" cy="3331277"/>
          </a:xfrm>
          <a:prstGeom prst="rect">
            <a:avLst/>
          </a:prstGeom>
        </p:spPr>
        <p:txBody>
          <a:bodyPr/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1"/>
              </a:buClr>
            </a:pPr>
            <a:r>
              <a:rPr lang="en-US" sz="2000" dirty="0">
                <a:latin typeface="Garamond" panose="02020404030301010803" pitchFamily="18" charset="0"/>
                <a:ea typeface="Yu Gothic UI Semilight" panose="020B0400000000000000" pitchFamily="50" charset="-128"/>
              </a:rPr>
              <a:t>Conventionally limited to single class classification</a:t>
            </a:r>
          </a:p>
          <a:p>
            <a:pPr>
              <a:buClr>
                <a:schemeClr val="tx1"/>
              </a:buClr>
            </a:pPr>
            <a:r>
              <a:rPr lang="en-US" sz="2000" dirty="0">
                <a:latin typeface="Garamond" panose="02020404030301010803" pitchFamily="18" charset="0"/>
                <a:ea typeface="Yu Gothic UI Semilight" panose="020B0400000000000000" pitchFamily="50" charset="-128"/>
              </a:rPr>
              <a:t>Unclear which original features contribute to anomaly determination</a:t>
            </a:r>
          </a:p>
          <a:p>
            <a:pPr>
              <a:buClr>
                <a:schemeClr val="tx1"/>
              </a:buClr>
            </a:pPr>
            <a:r>
              <a:rPr lang="en-US" sz="2000" dirty="0">
                <a:latin typeface="Garamond" panose="02020404030301010803" pitchFamily="18" charset="0"/>
                <a:ea typeface="Yu Gothic UI Semilight" panose="020B0400000000000000" pitchFamily="50" charset="-128"/>
              </a:rPr>
              <a:t>Require additional analysis for local interpretability</a:t>
            </a:r>
          </a:p>
          <a:p>
            <a:pPr>
              <a:buClr>
                <a:schemeClr val="tx1"/>
              </a:buClr>
            </a:pPr>
            <a:endParaRPr lang="en-US" sz="2000" dirty="0">
              <a:latin typeface="Garamond" panose="02020404030301010803" pitchFamily="18" charset="0"/>
              <a:ea typeface="Yu Gothic UI Semilight" panose="020B0400000000000000" pitchFamily="50" charset="-128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46BF270-C840-092A-BF3E-D850442BBE31}"/>
              </a:ext>
            </a:extLst>
          </p:cNvPr>
          <p:cNvSpPr txBox="1">
            <a:spLocks/>
          </p:cNvSpPr>
          <p:nvPr/>
        </p:nvSpPr>
        <p:spPr>
          <a:xfrm>
            <a:off x="2036242" y="678675"/>
            <a:ext cx="1336683" cy="418365"/>
          </a:xfrm>
          <a:prstGeom prst="rect">
            <a:avLst/>
          </a:prstGeom>
        </p:spPr>
        <p:txBody>
          <a:bodyPr/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Clr>
                <a:schemeClr val="tx1"/>
              </a:buClr>
              <a:buNone/>
            </a:pPr>
            <a:r>
              <a:rPr lang="en-US" sz="2000" u="sng" dirty="0">
                <a:latin typeface="Garamond" panose="02020404030301010803" pitchFamily="18" charset="0"/>
                <a:ea typeface="Yu Gothic UI Semilight" panose="020B0400000000000000" pitchFamily="50" charset="-128"/>
              </a:rPr>
              <a:t>Advantages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8136AFAF-55D4-E585-0EA8-E349097563D1}"/>
              </a:ext>
            </a:extLst>
          </p:cNvPr>
          <p:cNvSpPr txBox="1">
            <a:spLocks/>
          </p:cNvSpPr>
          <p:nvPr/>
        </p:nvSpPr>
        <p:spPr>
          <a:xfrm>
            <a:off x="5927847" y="678675"/>
            <a:ext cx="1716153" cy="418365"/>
          </a:xfrm>
          <a:prstGeom prst="rect">
            <a:avLst/>
          </a:prstGeom>
        </p:spPr>
        <p:txBody>
          <a:bodyPr/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Clr>
                <a:schemeClr val="tx1"/>
              </a:buClr>
              <a:buNone/>
            </a:pPr>
            <a:r>
              <a:rPr lang="en-US" sz="2000" u="sng" dirty="0">
                <a:latin typeface="Garamond" panose="02020404030301010803" pitchFamily="18" charset="0"/>
                <a:ea typeface="Yu Gothic UI Semilight" panose="020B0400000000000000" pitchFamily="50" charset="-128"/>
              </a:rPr>
              <a:t>Disadvantages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199F77F-0A93-6B91-3184-226FF2ECBA52}"/>
              </a:ext>
            </a:extLst>
          </p:cNvPr>
          <p:cNvCxnSpPr/>
          <p:nvPr/>
        </p:nvCxnSpPr>
        <p:spPr>
          <a:xfrm>
            <a:off x="4706754" y="750771"/>
            <a:ext cx="0" cy="3599848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91508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82ECE1F-E420-774A-ADCE-0F5F9DF9B7F7}"/>
              </a:ext>
            </a:extLst>
          </p:cNvPr>
          <p:cNvSpPr txBox="1">
            <a:spLocks/>
          </p:cNvSpPr>
          <p:nvPr/>
        </p:nvSpPr>
        <p:spPr>
          <a:xfrm>
            <a:off x="573787" y="585523"/>
            <a:ext cx="7996427" cy="3972454"/>
          </a:xfrm>
          <a:prstGeom prst="rect">
            <a:avLst/>
          </a:prstGeom>
        </p:spPr>
        <p:txBody>
          <a:bodyPr/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Clr>
                <a:schemeClr val="bg1">
                  <a:lumMod val="50000"/>
                </a:schemeClr>
              </a:buClr>
              <a:buFont typeface="+mj-lt"/>
              <a:buAutoNum type="arabicPeriod"/>
            </a:pP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Garamond" panose="02020404030301010803" pitchFamily="18" charset="0"/>
                <a:ea typeface="Yu Gothic UI Semilight" panose="020B0400000000000000" pitchFamily="50" charset="-128"/>
              </a:rPr>
              <a:t>Explainable AI (XAI) background and motivation</a:t>
            </a:r>
          </a:p>
          <a:p>
            <a:pPr marL="342900" indent="-342900">
              <a:buClr>
                <a:schemeClr val="bg1">
                  <a:lumMod val="50000"/>
                </a:schemeClr>
              </a:buClr>
              <a:buFont typeface="+mj-lt"/>
              <a:buAutoNum type="arabicPeriod"/>
            </a:pP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Garamond" panose="02020404030301010803" pitchFamily="18" charset="0"/>
                <a:ea typeface="Yu Gothic UI Semilight" panose="020B0400000000000000" pitchFamily="50" charset="-128"/>
              </a:rPr>
              <a:t>Inherently interpretable modeling</a:t>
            </a:r>
          </a:p>
          <a:p>
            <a:pPr marL="800089" lvl="1" indent="-342900">
              <a:buClr>
                <a:schemeClr val="bg1">
                  <a:lumMod val="50000"/>
                </a:schemeClr>
              </a:buClr>
              <a:buFont typeface="+mj-lt"/>
              <a:buAutoNum type="arabicPeriod"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Garamond" panose="02020404030301010803" pitchFamily="18" charset="0"/>
                <a:ea typeface="Yu Gothic UI Semilight" panose="020B0400000000000000" pitchFamily="50" charset="-128"/>
              </a:rPr>
              <a:t>Linear regression</a:t>
            </a:r>
          </a:p>
          <a:p>
            <a:pPr marL="800089" lvl="1" indent="-342900">
              <a:buClr>
                <a:schemeClr val="bg1">
                  <a:lumMod val="50000"/>
                </a:schemeClr>
              </a:buClr>
              <a:buFont typeface="+mj-lt"/>
              <a:buAutoNum type="arabicPeriod"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Garamond" panose="02020404030301010803" pitchFamily="18" charset="0"/>
                <a:ea typeface="Yu Gothic UI Semilight" panose="020B0400000000000000" pitchFamily="50" charset="-128"/>
              </a:rPr>
              <a:t>Decision trees</a:t>
            </a:r>
          </a:p>
          <a:p>
            <a:pPr marL="342900" indent="-342900">
              <a:buClr>
                <a:schemeClr val="bg1">
                  <a:lumMod val="50000"/>
                </a:schemeClr>
              </a:buClr>
              <a:buFont typeface="+mj-lt"/>
              <a:buAutoNum type="arabicPeriod"/>
            </a:pP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Garamond" panose="02020404030301010803" pitchFamily="18" charset="0"/>
                <a:ea typeface="Yu Gothic UI Semilight" panose="020B0400000000000000" pitchFamily="50" charset="-128"/>
              </a:rPr>
              <a:t>Anomaly detection and interpretation</a:t>
            </a:r>
          </a:p>
          <a:p>
            <a:pPr marL="800089" lvl="1" indent="-342900">
              <a:buClr>
                <a:schemeClr val="bg1">
                  <a:lumMod val="50000"/>
                </a:schemeClr>
              </a:buClr>
              <a:buFont typeface="+mj-lt"/>
              <a:buAutoNum type="arabicPeriod"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Garamond" panose="02020404030301010803" pitchFamily="18" charset="0"/>
                <a:ea typeface="Yu Gothic UI Semilight" panose="020B0400000000000000" pitchFamily="50" charset="-128"/>
              </a:rPr>
              <a:t>Principal component analysis</a:t>
            </a:r>
          </a:p>
          <a:p>
            <a:pPr marL="800089" lvl="1" indent="-342900">
              <a:buClr>
                <a:schemeClr val="bg1">
                  <a:lumMod val="50000"/>
                </a:schemeClr>
              </a:buClr>
              <a:buFont typeface="+mj-lt"/>
              <a:buAutoNum type="arabicPeriod"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Garamond" panose="02020404030301010803" pitchFamily="18" charset="0"/>
                <a:ea typeface="Yu Gothic UI Semilight" panose="020B0400000000000000" pitchFamily="50" charset="-128"/>
              </a:rPr>
              <a:t>One-class support vector machine</a:t>
            </a:r>
            <a:endParaRPr lang="en-US" sz="1400" b="1" dirty="0">
              <a:solidFill>
                <a:schemeClr val="bg1">
                  <a:lumMod val="50000"/>
                </a:schemeClr>
              </a:solidFill>
              <a:latin typeface="Garamond" panose="02020404030301010803" pitchFamily="18" charset="0"/>
              <a:ea typeface="Yu Gothic UI Semilight" panose="020B0400000000000000" pitchFamily="50" charset="-128"/>
            </a:endParaRPr>
          </a:p>
          <a:p>
            <a:pPr marL="342900" indent="-342900">
              <a:buClr>
                <a:schemeClr val="tx1">
                  <a:lumMod val="95000"/>
                  <a:lumOff val="5000"/>
                </a:schemeClr>
              </a:buClr>
              <a:buFont typeface="+mj-lt"/>
              <a:buAutoNum type="arabicPeriod"/>
            </a:pPr>
            <a:r>
              <a:rPr lang="en-U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Garamond" panose="02020404030301010803" pitchFamily="18" charset="0"/>
                <a:ea typeface="Yu Gothic UI Semilight" panose="020B0400000000000000" pitchFamily="50" charset="-128"/>
              </a:rPr>
              <a:t>Counterfactual explanations</a:t>
            </a:r>
          </a:p>
          <a:p>
            <a:pPr marL="342900" indent="-342900">
              <a:buClr>
                <a:schemeClr val="bg1">
                  <a:lumMod val="50000"/>
                </a:schemeClr>
              </a:buClr>
              <a:buFont typeface="+mj-lt"/>
              <a:buAutoNum type="arabicPeriod"/>
            </a:pP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Garamond" panose="02020404030301010803" pitchFamily="18" charset="0"/>
                <a:ea typeface="Yu Gothic UI Semilight" panose="020B0400000000000000" pitchFamily="50" charset="-128"/>
              </a:rPr>
              <a:t>Model-agnostic explanations</a:t>
            </a:r>
          </a:p>
          <a:p>
            <a:pPr marL="800089" lvl="1" indent="-342900">
              <a:buClr>
                <a:schemeClr val="bg1">
                  <a:lumMod val="50000"/>
                </a:schemeClr>
              </a:buClr>
              <a:buFont typeface="+mj-lt"/>
              <a:buAutoNum type="arabicPeriod"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Garamond" panose="02020404030301010803" pitchFamily="18" charset="0"/>
                <a:ea typeface="Yu Gothic UI Semilight" panose="020B0400000000000000" pitchFamily="50" charset="-128"/>
              </a:rPr>
              <a:t>LIME: Local Interpretable Model-Agnostic Explanations</a:t>
            </a:r>
          </a:p>
          <a:p>
            <a:pPr marL="800089" lvl="1" indent="-342900">
              <a:buClr>
                <a:schemeClr val="bg1">
                  <a:lumMod val="50000"/>
                </a:schemeClr>
              </a:buClr>
              <a:buFont typeface="+mj-lt"/>
              <a:buAutoNum type="arabicPeriod"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Garamond" panose="02020404030301010803" pitchFamily="18" charset="0"/>
                <a:ea typeface="Yu Gothic UI Semilight" panose="020B0400000000000000" pitchFamily="50" charset="-128"/>
              </a:rPr>
              <a:t>SHAP: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Garamond" panose="02020404030301010803" pitchFamily="18" charset="0"/>
                <a:ea typeface="Yu Gothic UI Semilight" panose="020B0400000000000000" pitchFamily="50" charset="-128"/>
              </a:rPr>
              <a:t>SHapley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Garamond" panose="02020404030301010803" pitchFamily="18" charset="0"/>
                <a:ea typeface="Yu Gothic UI Semilight" panose="020B0400000000000000" pitchFamily="50" charset="-128"/>
              </a:rPr>
              <a:t> Additive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Garamond" panose="02020404030301010803" pitchFamily="18" charset="0"/>
                <a:ea typeface="Yu Gothic UI Semilight" panose="020B0400000000000000" pitchFamily="50" charset="-128"/>
              </a:rPr>
              <a:t>exPlanations</a:t>
            </a:r>
            <a:endParaRPr lang="en-US" sz="1400" dirty="0">
              <a:solidFill>
                <a:schemeClr val="bg1">
                  <a:lumMod val="50000"/>
                </a:schemeClr>
              </a:solidFill>
              <a:latin typeface="Garamond" panose="02020404030301010803" pitchFamily="18" charset="0"/>
              <a:ea typeface="Yu Gothic UI Semilight" panose="020B0400000000000000" pitchFamily="50" charset="-128"/>
            </a:endParaRPr>
          </a:p>
          <a:p>
            <a:pPr marL="342900" indent="-342900">
              <a:buClr>
                <a:schemeClr val="bg1">
                  <a:lumMod val="50000"/>
                </a:schemeClr>
              </a:buClr>
              <a:buFont typeface="+mj-lt"/>
              <a:buAutoNum type="arabicPeriod"/>
            </a:pP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Garamond" panose="02020404030301010803" pitchFamily="18" charset="0"/>
                <a:ea typeface="Yu Gothic UI Semilight" panose="020B0400000000000000" pitchFamily="50" charset="-128"/>
              </a:rPr>
              <a:t>Responsible usage of XAI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DF8EECD-3FC5-849A-CC44-116CB6220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786" y="109027"/>
            <a:ext cx="7996428" cy="418364"/>
          </a:xfrm>
        </p:spPr>
        <p:txBody>
          <a:bodyPr/>
          <a:lstStyle/>
          <a:p>
            <a:r>
              <a:rPr lang="en-US" b="1" spc="-113" dirty="0">
                <a:latin typeface="Garamond" panose="02020404030301010803" pitchFamily="18" charset="0"/>
                <a:ea typeface="Yu Gothic UI Semilight" panose="020B0400000000000000" pitchFamily="50" charset="-128"/>
              </a:rPr>
              <a:t>Module Agenda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FA25E17-914F-CD5A-B3AB-4DF17D7590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53825" y="6336792"/>
            <a:ext cx="473583" cy="36576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800" kern="1200">
                <a:solidFill>
                  <a:srgbClr val="00274C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EEB7D02-0B04-D548-A02B-EA322AB00533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2" name="Slide Number Placeholder 6">
            <a:extLst>
              <a:ext uri="{FF2B5EF4-FFF2-40B4-BE49-F238E27FC236}">
                <a16:creationId xmlns:a16="http://schemas.microsoft.com/office/drawing/2014/main" id="{1267AC19-9589-F5B3-92DE-D9FB80ED5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92188" y="-4156"/>
            <a:ext cx="2057400" cy="274637"/>
          </a:xfrm>
        </p:spPr>
        <p:txBody>
          <a:bodyPr/>
          <a:lstStyle/>
          <a:p>
            <a:fld id="{8B6729F4-8A81-E14F-8AB5-B7B64614EE82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43670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582ECE1F-E420-774A-ADCE-0F5F9DF9B7F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73785" y="778028"/>
                <a:ext cx="7996428" cy="3972454"/>
              </a:xfrm>
              <a:prstGeom prst="rect">
                <a:avLst/>
              </a:prstGeom>
            </p:spPr>
            <p:txBody>
              <a:bodyPr/>
              <a:lstStyle>
                <a:lvl1pPr marL="228594" indent="-228594" algn="l" defTabSz="914377" rtl="0" eaLnBrk="1" latinLnBrk="0" hangingPunct="1">
                  <a:lnSpc>
                    <a:spcPct val="90000"/>
                  </a:lnSpc>
                  <a:spcBef>
                    <a:spcPts val="18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783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2971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160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349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537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726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914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103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Clr>
                    <a:schemeClr val="tx1">
                      <a:lumMod val="95000"/>
                      <a:lumOff val="5000"/>
                    </a:schemeClr>
                  </a:buClr>
                </a:pPr>
                <a:r>
                  <a:rPr lang="en-US" sz="2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Garamond" panose="02020404030301010803" pitchFamily="18" charset="0"/>
                    <a:ea typeface="Yu Gothic UI Semilight" panose="020B0400000000000000" pitchFamily="50" charset="-128"/>
                  </a:rPr>
                  <a:t>Inspired by human causal reasoning:</a:t>
                </a:r>
              </a:p>
              <a:p>
                <a:pPr lvl="1">
                  <a:buClr>
                    <a:schemeClr val="tx1">
                      <a:lumMod val="95000"/>
                      <a:lumOff val="5000"/>
                    </a:schemeClr>
                  </a:buClr>
                </a:pPr>
                <a:r>
                  <a:rPr lang="en-US" sz="1600" b="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effectLst/>
                    <a:latin typeface="Garamond" panose="02020404030301010803" pitchFamily="18" charset="0"/>
                    <a:ea typeface="Yu Gothic UI Semilight" panose="020B0400000000000000" pitchFamily="50" charset="-128"/>
                  </a:rPr>
                  <a:t>“</a:t>
                </a:r>
                <a:r>
                  <a:rPr lang="en-US" sz="16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Garamond" panose="02020404030301010803" pitchFamily="18" charset="0"/>
                    <a:ea typeface="Yu Gothic UI Semilight" panose="020B0400000000000000" pitchFamily="50" charset="-128"/>
                  </a:rPr>
                  <a:t>IF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Yu Gothic UI Semilight" panose="020B0400000000000000" pitchFamily="50" charset="-128"/>
                      </a:rPr>
                      <m:t>𝐴</m:t>
                    </m:r>
                  </m:oMath>
                </a14:m>
                <a:r>
                  <a:rPr lang="en-US" sz="16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Garamond" panose="02020404030301010803" pitchFamily="18" charset="0"/>
                    <a:ea typeface="Yu Gothic UI Semilight" panose="020B0400000000000000" pitchFamily="50" charset="-128"/>
                  </a:rPr>
                  <a:t> had not occurred, THEN outcome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Yu Gothic UI Semilight" panose="020B0400000000000000" pitchFamily="50" charset="-128"/>
                      </a:rPr>
                      <m:t>𝐵</m:t>
                    </m:r>
                  </m:oMath>
                </a14:m>
                <a:r>
                  <a:rPr lang="en-US" sz="16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Garamond" panose="02020404030301010803" pitchFamily="18" charset="0"/>
                    <a:ea typeface="Yu Gothic UI Semilight" panose="020B0400000000000000" pitchFamily="50" charset="-128"/>
                  </a:rPr>
                  <a:t> would not have occurred”</a:t>
                </a:r>
              </a:p>
              <a:p>
                <a:pPr marL="457189" lvl="1" indent="0">
                  <a:buClr>
                    <a:schemeClr val="tx1">
                      <a:lumMod val="95000"/>
                      <a:lumOff val="5000"/>
                    </a:schemeClr>
                  </a:buClr>
                  <a:buNone/>
                </a:pPr>
                <a:endParaRPr lang="en-US" sz="20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Garamond" panose="02020404030301010803" pitchFamily="18" charset="0"/>
                  <a:ea typeface="Yu Gothic UI Semilight" panose="020B0400000000000000" pitchFamily="50" charset="-128"/>
                </a:endParaRPr>
              </a:p>
              <a:p>
                <a:pPr>
                  <a:buClr>
                    <a:schemeClr val="tx1">
                      <a:lumMod val="95000"/>
                      <a:lumOff val="5000"/>
                    </a:schemeClr>
                  </a:buClr>
                </a:pPr>
                <a:r>
                  <a:rPr lang="en-US" sz="2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Garamond" panose="02020404030301010803" pitchFamily="18" charset="0"/>
                    <a:ea typeface="Yu Gothic UI Semilight" panose="020B0400000000000000" pitchFamily="50" charset="-128"/>
                  </a:rPr>
                  <a:t>Smallest possible modification to an instance’s feature values that would change the model’s prediction to a </a:t>
                </a:r>
                <a:r>
                  <a:rPr lang="en-US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Garamond" panose="02020404030301010803" pitchFamily="18" charset="0"/>
                    <a:ea typeface="Yu Gothic UI Semilight" panose="020B0400000000000000" pitchFamily="50" charset="-128"/>
                  </a:rPr>
                  <a:t>desired (predetermined) setting</a:t>
                </a:r>
              </a:p>
              <a:p>
                <a:pPr marL="0" indent="0">
                  <a:buClr>
                    <a:schemeClr val="tx1">
                      <a:lumMod val="95000"/>
                      <a:lumOff val="5000"/>
                    </a:schemeClr>
                  </a:buClr>
                  <a:buNone/>
                </a:pPr>
                <a:endParaRPr lang="en-US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Garamond" panose="02020404030301010803" pitchFamily="18" charset="0"/>
                  <a:ea typeface="Yu Gothic UI Semilight" panose="020B0400000000000000" pitchFamily="50" charset="-128"/>
                </a:endParaRPr>
              </a:p>
              <a:p>
                <a:pPr>
                  <a:buClr>
                    <a:schemeClr val="tx1">
                      <a:lumMod val="95000"/>
                      <a:lumOff val="5000"/>
                    </a:schemeClr>
                  </a:buClr>
                </a:pPr>
                <a:r>
                  <a:rPr lang="en-US" sz="2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Garamond" panose="02020404030301010803" pitchFamily="18" charset="0"/>
                    <a:ea typeface="Yu Gothic UI Semilight" panose="020B0400000000000000" pitchFamily="50" charset="-128"/>
                  </a:rPr>
                  <a:t>But what makes a counterfactual explanation method trustworthy? 4 criteria:</a:t>
                </a:r>
              </a:p>
              <a:p>
                <a:pPr marL="800089" lvl="1" indent="-342900">
                  <a:buClr>
                    <a:schemeClr val="tx1">
                      <a:lumMod val="95000"/>
                      <a:lumOff val="5000"/>
                    </a:schemeClr>
                  </a:buClr>
                  <a:buFont typeface="+mj-lt"/>
                  <a:buAutoNum type="arabicPeriod"/>
                </a:pPr>
                <a:r>
                  <a:rPr lang="en-US" sz="16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Garamond" panose="02020404030301010803" pitchFamily="18" charset="0"/>
                    <a:ea typeface="Yu Gothic UI Semilight" panose="020B0400000000000000" pitchFamily="50" charset="-128"/>
                  </a:rPr>
                  <a:t>Counterfactual instances should produce predictions close to the desired setting</a:t>
                </a:r>
              </a:p>
              <a:p>
                <a:pPr marL="800089" lvl="1" indent="-342900">
                  <a:buClr>
                    <a:schemeClr val="tx1">
                      <a:lumMod val="95000"/>
                      <a:lumOff val="5000"/>
                    </a:schemeClr>
                  </a:buClr>
                  <a:buFont typeface="+mj-lt"/>
                  <a:buAutoNum type="arabicPeriod"/>
                </a:pPr>
                <a:r>
                  <a:rPr lang="en-US" sz="16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Garamond" panose="02020404030301010803" pitchFamily="18" charset="0"/>
                    <a:ea typeface="Yu Gothic UI Semilight" panose="020B0400000000000000" pitchFamily="50" charset="-128"/>
                  </a:rPr>
                  <a:t>Counterfactual instances themselves should be as similar as possible to original instance</a:t>
                </a:r>
              </a:p>
              <a:p>
                <a:pPr marL="800089" lvl="1" indent="-342900">
                  <a:buClr>
                    <a:schemeClr val="tx1">
                      <a:lumMod val="95000"/>
                      <a:lumOff val="5000"/>
                    </a:schemeClr>
                  </a:buClr>
                  <a:buFont typeface="+mj-lt"/>
                  <a:buAutoNum type="arabicPeriod"/>
                </a:pPr>
                <a:r>
                  <a:rPr lang="en-US" sz="16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Garamond" panose="02020404030301010803" pitchFamily="18" charset="0"/>
                    <a:ea typeface="Yu Gothic UI Semilight" panose="020B0400000000000000" pitchFamily="50" charset="-128"/>
                  </a:rPr>
                  <a:t>Counterfactual instances should change as few feature values as possible</a:t>
                </a:r>
              </a:p>
              <a:p>
                <a:pPr marL="800089" lvl="1" indent="-342900">
                  <a:buClr>
                    <a:schemeClr val="tx1">
                      <a:lumMod val="95000"/>
                      <a:lumOff val="5000"/>
                    </a:schemeClr>
                  </a:buClr>
                  <a:buFont typeface="+mj-lt"/>
                  <a:buAutoNum type="arabicPeriod"/>
                </a:pPr>
                <a:r>
                  <a:rPr lang="en-US" sz="16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Garamond" panose="02020404030301010803" pitchFamily="18" charset="0"/>
                    <a:ea typeface="Yu Gothic UI Semilight" panose="020B0400000000000000" pitchFamily="50" charset="-128"/>
                  </a:rPr>
                  <a:t>Counterfactual instances should contain plausible and likely feature values</a:t>
                </a:r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582ECE1F-E420-774A-ADCE-0F5F9DF9B7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785" y="778028"/>
                <a:ext cx="7996428" cy="3972454"/>
              </a:xfrm>
              <a:prstGeom prst="rect">
                <a:avLst/>
              </a:prstGeom>
              <a:blipFill>
                <a:blip r:embed="rId3"/>
                <a:stretch>
                  <a:fillRect l="-635" t="-1597" b="-3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itle 1">
            <a:extLst>
              <a:ext uri="{FF2B5EF4-FFF2-40B4-BE49-F238E27FC236}">
                <a16:creationId xmlns:a16="http://schemas.microsoft.com/office/drawing/2014/main" id="{DDF8EECD-3FC5-849A-CC44-116CB6220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786" y="109027"/>
            <a:ext cx="7996428" cy="418364"/>
          </a:xfrm>
        </p:spPr>
        <p:txBody>
          <a:bodyPr/>
          <a:lstStyle/>
          <a:p>
            <a:r>
              <a:rPr lang="en-US" b="1" spc="-113" dirty="0">
                <a:latin typeface="Garamond" panose="02020404030301010803" pitchFamily="18" charset="0"/>
                <a:ea typeface="Yu Gothic UI Semilight" panose="020B0400000000000000" pitchFamily="50" charset="-128"/>
              </a:rPr>
              <a:t>Counterfactual Explanations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FA25E17-914F-CD5A-B3AB-4DF17D7590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53825" y="6336792"/>
            <a:ext cx="473583" cy="36576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800" kern="1200">
                <a:solidFill>
                  <a:srgbClr val="00274C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EEB7D02-0B04-D548-A02B-EA322AB00533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2" name="Slide Number Placeholder 6">
            <a:extLst>
              <a:ext uri="{FF2B5EF4-FFF2-40B4-BE49-F238E27FC236}">
                <a16:creationId xmlns:a16="http://schemas.microsoft.com/office/drawing/2014/main" id="{1267AC19-9589-F5B3-92DE-D9FB80ED5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92188" y="-4156"/>
            <a:ext cx="2057400" cy="274637"/>
          </a:xfrm>
        </p:spPr>
        <p:txBody>
          <a:bodyPr/>
          <a:lstStyle/>
          <a:p>
            <a:fld id="{8B6729F4-8A81-E14F-8AB5-B7B64614EE82}" type="slidenum">
              <a:rPr lang="en-US" smtClean="0"/>
              <a:t>27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ED5A47-EF36-0ACD-DC39-CBAE24B05A2E}"/>
              </a:ext>
            </a:extLst>
          </p:cNvPr>
          <p:cNvSpPr txBox="1"/>
          <p:nvPr/>
        </p:nvSpPr>
        <p:spPr>
          <a:xfrm>
            <a:off x="3110491" y="4654919"/>
            <a:ext cx="378390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</a:rPr>
              <a:t>Molnar, C. (2022), Interpretable Machine Learning:</a:t>
            </a:r>
          </a:p>
          <a:p>
            <a:r>
              <a:rPr lang="en-US" sz="900" dirty="0">
                <a:solidFill>
                  <a:schemeClr val="bg1"/>
                </a:solidFill>
              </a:rPr>
              <a:t>A Guide for Making Black Box Models Explainable (2nd ed.).</a:t>
            </a:r>
          </a:p>
          <a:p>
            <a:r>
              <a:rPr lang="en-US" sz="900" dirty="0">
                <a:solidFill>
                  <a:schemeClr val="bg1"/>
                </a:solidFill>
              </a:rPr>
              <a:t>christophm.github.io/interpretable-ml-book/</a:t>
            </a:r>
          </a:p>
        </p:txBody>
      </p:sp>
    </p:spTree>
    <p:extLst>
      <p:ext uri="{BB962C8B-B14F-4D97-AF65-F5344CB8AC3E}">
        <p14:creationId xmlns:p14="http://schemas.microsoft.com/office/powerpoint/2010/main" val="3722102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A216772D-FEB1-928A-EDAC-0507495C8272}"/>
              </a:ext>
            </a:extLst>
          </p:cNvPr>
          <p:cNvSpPr/>
          <p:nvPr/>
        </p:nvSpPr>
        <p:spPr>
          <a:xfrm>
            <a:off x="5787983" y="778027"/>
            <a:ext cx="3288640" cy="216939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582ECE1F-E420-774A-ADCE-0F5F9DF9B7F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73785" y="778027"/>
                <a:ext cx="2503632" cy="3876891"/>
              </a:xfrm>
              <a:prstGeom prst="rect">
                <a:avLst/>
              </a:prstGeom>
            </p:spPr>
            <p:txBody>
              <a:bodyPr/>
              <a:lstStyle>
                <a:lvl1pPr marL="228594" indent="-228594" algn="l" defTabSz="914377" rtl="0" eaLnBrk="1" latinLnBrk="0" hangingPunct="1">
                  <a:lnSpc>
                    <a:spcPct val="90000"/>
                  </a:lnSpc>
                  <a:spcBef>
                    <a:spcPts val="18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783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2971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160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349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537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726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914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103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Clr>
                    <a:schemeClr val="tx1">
                      <a:lumMod val="95000"/>
                      <a:lumOff val="5000"/>
                    </a:schemeClr>
                  </a:buClr>
                </a:pPr>
                <a:r>
                  <a:rPr lang="en-US" sz="18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Garamond" panose="02020404030301010803" pitchFamily="18" charset="0"/>
                    <a:ea typeface="Yu Gothic UI Semilight" panose="020B0400000000000000" pitchFamily="50" charset="-128"/>
                  </a:rPr>
                  <a:t>Counterfactual notation:</a:t>
                </a:r>
              </a:p>
              <a:p>
                <a:pPr lvl="1">
                  <a:buClr>
                    <a:schemeClr val="tx1">
                      <a:lumMod val="95000"/>
                      <a:lumOff val="5000"/>
                    </a:schemeClr>
                  </a:buClr>
                </a:pPr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Yu Gothic UI Semilight" panose="020B0400000000000000" pitchFamily="50" charset="-128"/>
                      </a:rPr>
                      <m:t>𝑓</m:t>
                    </m:r>
                    <m:r>
                      <a:rPr lang="en-US" sz="1400" b="0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Yu Gothic UI Semilight" panose="020B0400000000000000" pitchFamily="50" charset="-128"/>
                      </a:rPr>
                      <m:t>()</m:t>
                    </m:r>
                  </m:oMath>
                </a14:m>
                <a:r>
                  <a:rPr lang="en-US" sz="1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Garamond" panose="02020404030301010803" pitchFamily="18" charset="0"/>
                    <a:ea typeface="Yu Gothic UI Semilight" panose="020B0400000000000000" pitchFamily="50" charset="-128"/>
                  </a:rPr>
                  <a:t>: predictive model</a:t>
                </a:r>
                <a:endParaRPr lang="en-US" sz="1400" b="0" i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mbria Math" panose="02040503050406030204" pitchFamily="18" charset="0"/>
                  <a:ea typeface="Yu Gothic UI Semilight" panose="020B0400000000000000" pitchFamily="50" charset="-128"/>
                </a:endParaRPr>
              </a:p>
              <a:p>
                <a:pPr lvl="1">
                  <a:buClr>
                    <a:schemeClr val="tx1">
                      <a:lumMod val="95000"/>
                      <a:lumOff val="5000"/>
                    </a:schemeClr>
                  </a:buClr>
                </a:pPr>
                <a14:m>
                  <m:oMath xmlns:m="http://schemas.openxmlformats.org/officeDocument/2006/math">
                    <m:r>
                      <a:rPr lang="en-US" sz="1400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Yu Gothic UI Semilight" panose="020B0400000000000000" pitchFamily="50" charset="-128"/>
                      </a:rPr>
                      <m:t>𝑥</m:t>
                    </m:r>
                  </m:oMath>
                </a14:m>
                <a:r>
                  <a:rPr lang="en-US" sz="1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Garamond" panose="02020404030301010803" pitchFamily="18" charset="0"/>
                    <a:ea typeface="Yu Gothic UI Semilight" panose="020B0400000000000000" pitchFamily="50" charset="-128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Yu Gothic UI Semilight" panose="020B0400000000000000" pitchFamily="50" charset="-128"/>
                      </a:rPr>
                      <m:t>𝑥</m:t>
                    </m:r>
                    <m:r>
                      <a:rPr lang="en-US" sz="1400" b="0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Yu Gothic UI Semilight" panose="020B0400000000000000" pitchFamily="50" charset="-128"/>
                      </a:rPr>
                      <m:t>′</m:t>
                    </m:r>
                  </m:oMath>
                </a14:m>
                <a:r>
                  <a:rPr lang="en-US" sz="1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Garamond" panose="02020404030301010803" pitchFamily="18" charset="0"/>
                    <a:ea typeface="Yu Gothic UI Semilight" panose="020B0400000000000000" pitchFamily="50" charset="-128"/>
                  </a:rPr>
                  <a:t>: instance and counterfactual instance, respectively</a:t>
                </a:r>
              </a:p>
              <a:p>
                <a:pPr lvl="1">
                  <a:buClr>
                    <a:schemeClr val="tx1">
                      <a:lumMod val="95000"/>
                      <a:lumOff val="5000"/>
                    </a:schemeClr>
                  </a:buClr>
                </a:pPr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Yu Gothic UI Semilight" panose="020B0400000000000000" pitchFamily="50" charset="-128"/>
                      </a:rPr>
                      <m:t>𝑦</m:t>
                    </m:r>
                    <m:r>
                      <a:rPr lang="en-US" sz="1400" i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Yu Gothic UI Semilight" panose="020B0400000000000000" pitchFamily="50" charset="-128"/>
                      </a:rPr>
                      <m:t>′</m:t>
                    </m:r>
                  </m:oMath>
                </a14:m>
                <a:r>
                  <a:rPr lang="en-US" sz="1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Garamond" panose="02020404030301010803" pitchFamily="18" charset="0"/>
                    <a:ea typeface="Yu Gothic UI Semilight" panose="020B0400000000000000" pitchFamily="50" charset="-128"/>
                  </a:rPr>
                  <a:t>: desired prediction</a:t>
                </a:r>
              </a:p>
              <a:p>
                <a:pPr lvl="1">
                  <a:buClr>
                    <a:schemeClr val="tx1">
                      <a:lumMod val="95000"/>
                      <a:lumOff val="5000"/>
                    </a:schemeClr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Yu Gothic UI Semilight" panose="020B0400000000000000" pitchFamily="50" charset="-128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Yu Gothic UI Semilight" panose="020B0400000000000000" pitchFamily="50" charset="-128"/>
                          </a:rPr>
                          <m:t>𝑋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Yu Gothic UI Semilight" panose="020B0400000000000000" pitchFamily="50" charset="-128"/>
                          </a:rPr>
                          <m:t>𝑜𝑏𝑠</m:t>
                        </m:r>
                      </m:sub>
                    </m:sSub>
                  </m:oMath>
                </a14:m>
                <a:r>
                  <a:rPr lang="en-US" sz="1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Garamond" panose="02020404030301010803" pitchFamily="18" charset="0"/>
                    <a:ea typeface="Yu Gothic UI Semilight" panose="020B0400000000000000" pitchFamily="50" charset="-128"/>
                  </a:rPr>
                  <a:t>: reference dataset</a:t>
                </a:r>
              </a:p>
              <a:p>
                <a:pPr marL="457189" lvl="1" indent="0">
                  <a:buClr>
                    <a:schemeClr val="tx1">
                      <a:lumMod val="95000"/>
                      <a:lumOff val="5000"/>
                    </a:schemeClr>
                  </a:buClr>
                  <a:buNone/>
                </a:pPr>
                <a:endParaRPr lang="en-US" sz="14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Garamond" panose="02020404030301010803" pitchFamily="18" charset="0"/>
                  <a:ea typeface="Yu Gothic UI Semilight" panose="020B0400000000000000" pitchFamily="50" charset="-128"/>
                </a:endParaRPr>
              </a:p>
              <a:p>
                <a:pPr>
                  <a:buClr>
                    <a:schemeClr val="tx1">
                      <a:lumMod val="95000"/>
                      <a:lumOff val="5000"/>
                    </a:schemeClr>
                  </a:buClr>
                </a:pPr>
                <a:r>
                  <a:rPr lang="en-US" sz="1800" dirty="0" err="1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Garamond" panose="02020404030301010803" pitchFamily="18" charset="0"/>
                    <a:ea typeface="Yu Gothic UI Semilight" panose="020B0400000000000000" pitchFamily="50" charset="-128"/>
                  </a:rPr>
                  <a:t>Multiobjective</a:t>
                </a:r>
                <a:r>
                  <a:rPr lang="en-US" sz="18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Garamond" panose="02020404030301010803" pitchFamily="18" charset="0"/>
                    <a:ea typeface="Yu Gothic UI Semilight" panose="020B0400000000000000" pitchFamily="50" charset="-128"/>
                  </a:rPr>
                  <a:t> optimization technique considering previous criteria:</a:t>
                </a:r>
              </a:p>
              <a:p>
                <a:pPr lvl="1">
                  <a:buClr>
                    <a:schemeClr val="tx1">
                      <a:lumMod val="95000"/>
                      <a:lumOff val="5000"/>
                    </a:schemeClr>
                  </a:buClr>
                </a:pPr>
                <a:r>
                  <a:rPr lang="en-US" sz="1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Garamond" panose="02020404030301010803" pitchFamily="18" charset="0"/>
                    <a:ea typeface="Yu Gothic UI Semilight" panose="020B0400000000000000" pitchFamily="50" charset="-128"/>
                  </a:rPr>
                  <a:t>Proposed by </a:t>
                </a:r>
                <a:r>
                  <a:rPr lang="en-US" sz="1400" dirty="0" err="1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Garamond" panose="02020404030301010803" pitchFamily="18" charset="0"/>
                    <a:ea typeface="Yu Gothic UI Semilight" panose="020B0400000000000000" pitchFamily="50" charset="-128"/>
                  </a:rPr>
                  <a:t>Dandl</a:t>
                </a:r>
                <a:r>
                  <a:rPr lang="en-US" sz="1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Garamond" panose="02020404030301010803" pitchFamily="18" charset="0"/>
                    <a:ea typeface="Yu Gothic UI Semilight" panose="020B0400000000000000" pitchFamily="50" charset="-128"/>
                  </a:rPr>
                  <a:t> </a:t>
                </a:r>
                <a:r>
                  <a:rPr lang="en-US" sz="1400" i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Garamond" panose="02020404030301010803" pitchFamily="18" charset="0"/>
                    <a:ea typeface="Yu Gothic UI Semilight" panose="020B0400000000000000" pitchFamily="50" charset="-128"/>
                  </a:rPr>
                  <a:t>et al.</a:t>
                </a:r>
                <a:r>
                  <a:rPr lang="en-US" sz="1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Garamond" panose="02020404030301010803" pitchFamily="18" charset="0"/>
                    <a:ea typeface="Yu Gothic UI Semilight" panose="020B0400000000000000" pitchFamily="50" charset="-128"/>
                  </a:rPr>
                  <a:t> in 2020</a:t>
                </a:r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582ECE1F-E420-774A-ADCE-0F5F9DF9B7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785" y="778027"/>
                <a:ext cx="2503632" cy="3876891"/>
              </a:xfrm>
              <a:prstGeom prst="rect">
                <a:avLst/>
              </a:prstGeom>
              <a:blipFill>
                <a:blip r:embed="rId3"/>
                <a:stretch>
                  <a:fillRect l="-1515" t="-1307" r="-2525" b="-26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itle 1">
            <a:extLst>
              <a:ext uri="{FF2B5EF4-FFF2-40B4-BE49-F238E27FC236}">
                <a16:creationId xmlns:a16="http://schemas.microsoft.com/office/drawing/2014/main" id="{DDF8EECD-3FC5-849A-CC44-116CB6220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786" y="109027"/>
            <a:ext cx="7996428" cy="418364"/>
          </a:xfrm>
        </p:spPr>
        <p:txBody>
          <a:bodyPr/>
          <a:lstStyle/>
          <a:p>
            <a:r>
              <a:rPr lang="en-US" b="1" spc="-113" dirty="0">
                <a:latin typeface="Garamond" panose="02020404030301010803" pitchFamily="18" charset="0"/>
                <a:ea typeface="Yu Gothic UI Semilight" panose="020B0400000000000000" pitchFamily="50" charset="-128"/>
              </a:rPr>
              <a:t>Counterfactual Explanations: </a:t>
            </a:r>
            <a:r>
              <a:rPr lang="en-US" b="1" spc="-113" dirty="0" err="1">
                <a:latin typeface="Garamond" panose="02020404030301010803" pitchFamily="18" charset="0"/>
                <a:ea typeface="Yu Gothic UI Semilight" panose="020B0400000000000000" pitchFamily="50" charset="-128"/>
              </a:rPr>
              <a:t>Multiobjective</a:t>
            </a:r>
            <a:r>
              <a:rPr lang="en-US" b="1" spc="-113" dirty="0">
                <a:latin typeface="Garamond" panose="02020404030301010803" pitchFamily="18" charset="0"/>
                <a:ea typeface="Yu Gothic UI Semilight" panose="020B0400000000000000" pitchFamily="50" charset="-128"/>
              </a:rPr>
              <a:t> Optimization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FA25E17-914F-CD5A-B3AB-4DF17D7590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53825" y="6336792"/>
            <a:ext cx="473583" cy="36576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800" kern="1200">
                <a:solidFill>
                  <a:srgbClr val="00274C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EEB7D02-0B04-D548-A02B-EA322AB00533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2" name="Slide Number Placeholder 6">
            <a:extLst>
              <a:ext uri="{FF2B5EF4-FFF2-40B4-BE49-F238E27FC236}">
                <a16:creationId xmlns:a16="http://schemas.microsoft.com/office/drawing/2014/main" id="{1267AC19-9589-F5B3-92DE-D9FB80ED5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92188" y="-4156"/>
            <a:ext cx="2057400" cy="274637"/>
          </a:xfrm>
        </p:spPr>
        <p:txBody>
          <a:bodyPr/>
          <a:lstStyle/>
          <a:p>
            <a:fld id="{8B6729F4-8A81-E14F-8AB5-B7B64614EE82}" type="slidenum">
              <a:rPr lang="en-US" smtClean="0"/>
              <a:t>28</a:t>
            </a:fld>
            <a:endParaRPr lang="en-US" dirty="0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6F65746-7BCB-F351-E335-407A47AE95FA}"/>
              </a:ext>
            </a:extLst>
          </p:cNvPr>
          <p:cNvGrpSpPr/>
          <p:nvPr/>
        </p:nvGrpSpPr>
        <p:grpSpPr>
          <a:xfrm>
            <a:off x="3098913" y="778027"/>
            <a:ext cx="2656573" cy="1306378"/>
            <a:chOff x="3098913" y="778027"/>
            <a:chExt cx="2656573" cy="1306378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95DA00B-7302-F0F8-2A51-F3A01F37ABF8}"/>
                </a:ext>
              </a:extLst>
            </p:cNvPr>
            <p:cNvSpPr/>
            <p:nvPr/>
          </p:nvSpPr>
          <p:spPr>
            <a:xfrm>
              <a:off x="3205213" y="778027"/>
              <a:ext cx="2476470" cy="1306378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1EE302BB-65F8-223D-AF43-1D861F2E9FC8}"/>
                    </a:ext>
                  </a:extLst>
                </p:cNvPr>
                <p:cNvSpPr txBox="1"/>
                <p:nvPr/>
              </p:nvSpPr>
              <p:spPr>
                <a:xfrm>
                  <a:off x="3098913" y="1403898"/>
                  <a:ext cx="2656573" cy="6805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b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</m:nary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1EE302BB-65F8-223D-AF43-1D861F2E9FC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98913" y="1403898"/>
                  <a:ext cx="2656573" cy="680507"/>
                </a:xfrm>
                <a:prstGeom prst="rect">
                  <a:avLst/>
                </a:prstGeom>
                <a:blipFill>
                  <a:blip r:embed="rId4"/>
                  <a:stretch>
                    <a:fillRect t="-94545" b="-15090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2F4BCBB-0B6B-7972-DEB3-73F13656FE9A}"/>
                </a:ext>
              </a:extLst>
            </p:cNvPr>
            <p:cNvSpPr txBox="1"/>
            <p:nvPr/>
          </p:nvSpPr>
          <p:spPr>
            <a:xfrm>
              <a:off x="3403443" y="854672"/>
              <a:ext cx="203759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1) Proximity to desired prediction setting 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AC86CC0-46B1-29D9-73FE-B1C411AF3C84}"/>
                  </a:ext>
                </a:extLst>
              </p:cNvPr>
              <p:cNvSpPr txBox="1"/>
              <p:nvPr/>
            </p:nvSpPr>
            <p:spPr>
              <a:xfrm>
                <a:off x="6194536" y="1419192"/>
                <a:ext cx="2136807" cy="6805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AC86CC0-46B1-29D9-73FE-B1C411AF3C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4536" y="1419192"/>
                <a:ext cx="2136807" cy="680507"/>
              </a:xfrm>
              <a:prstGeom prst="rect">
                <a:avLst/>
              </a:prstGeom>
              <a:blipFill>
                <a:blip r:embed="rId5"/>
                <a:stretch>
                  <a:fillRect t="-94545" b="-15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5714DAB-032D-DC9B-164E-92DA912E1C0A}"/>
                  </a:ext>
                </a:extLst>
              </p:cNvPr>
              <p:cNvSpPr txBox="1"/>
              <p:nvPr/>
            </p:nvSpPr>
            <p:spPr>
              <a:xfrm>
                <a:off x="5681683" y="2165530"/>
                <a:ext cx="1802629" cy="5498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′|</m:t>
                          </m:r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5714DAB-032D-DC9B-164E-92DA912E1C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1683" y="2165530"/>
                <a:ext cx="1802629" cy="5498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CA539A60-ED3F-41CD-76B8-8B4DF109900D}"/>
              </a:ext>
            </a:extLst>
          </p:cNvPr>
          <p:cNvSpPr txBox="1"/>
          <p:nvPr/>
        </p:nvSpPr>
        <p:spPr>
          <a:xfrm>
            <a:off x="3110491" y="4654919"/>
            <a:ext cx="378390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</a:rPr>
              <a:t>Molnar, C. (2022), Interpretable Machine Learning:</a:t>
            </a:r>
          </a:p>
          <a:p>
            <a:r>
              <a:rPr lang="en-US" sz="900" dirty="0">
                <a:solidFill>
                  <a:schemeClr val="bg1"/>
                </a:solidFill>
              </a:rPr>
              <a:t>A Guide for Making Black Box Models Explainable (2nd ed.).</a:t>
            </a:r>
          </a:p>
          <a:p>
            <a:r>
              <a:rPr lang="en-US" sz="900" dirty="0">
                <a:solidFill>
                  <a:schemeClr val="bg1"/>
                </a:solidFill>
              </a:rPr>
              <a:t>christophm.github.io/interpretable-ml-book/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A356408-2DD8-5825-D3AA-6C085492E5EE}"/>
                  </a:ext>
                </a:extLst>
              </p:cNvPr>
              <p:cNvSpPr txBox="1"/>
              <p:nvPr/>
            </p:nvSpPr>
            <p:spPr>
              <a:xfrm>
                <a:off x="7569185" y="2265087"/>
                <a:ext cx="1574815" cy="3582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≠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A356408-2DD8-5825-D3AA-6C085492E5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9185" y="2265087"/>
                <a:ext cx="1574815" cy="35824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83F6848-2E0D-A3B1-C36F-A5AC45C63A5B}"/>
              </a:ext>
            </a:extLst>
          </p:cNvPr>
          <p:cNvCxnSpPr/>
          <p:nvPr/>
        </p:nvCxnSpPr>
        <p:spPr>
          <a:xfrm flipH="1">
            <a:off x="6098355" y="1965960"/>
            <a:ext cx="749168" cy="2757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A69B5DF-B8EF-95DE-5BA3-93673D0333C5}"/>
              </a:ext>
            </a:extLst>
          </p:cNvPr>
          <p:cNvCxnSpPr>
            <a:cxnSpLocks/>
          </p:cNvCxnSpPr>
          <p:nvPr/>
        </p:nvCxnSpPr>
        <p:spPr>
          <a:xfrm>
            <a:off x="8107854" y="1935174"/>
            <a:ext cx="590313" cy="3612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B10B9CE-EBCE-C97D-A3DC-0F259CFA295C}"/>
              </a:ext>
            </a:extLst>
          </p:cNvPr>
          <p:cNvSpPr txBox="1"/>
          <p:nvPr/>
        </p:nvSpPr>
        <p:spPr>
          <a:xfrm rot="20368178">
            <a:off x="6102127" y="1888550"/>
            <a:ext cx="65274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Garamond" panose="02020404030301010803" pitchFamily="18" charset="0"/>
              </a:rPr>
              <a:t>Numerical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FD21BB9-AFE3-1BD9-F96C-702B2E9E7278}"/>
              </a:ext>
            </a:extLst>
          </p:cNvPr>
          <p:cNvSpPr txBox="1"/>
          <p:nvPr/>
        </p:nvSpPr>
        <p:spPr>
          <a:xfrm rot="1960793">
            <a:off x="8129258" y="1905369"/>
            <a:ext cx="68159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Garamond" panose="02020404030301010803" pitchFamily="18" charset="0"/>
              </a:rPr>
              <a:t>Categorical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15EB3F3-1101-FE8E-607A-3FAFD1BB294C}"/>
              </a:ext>
            </a:extLst>
          </p:cNvPr>
          <p:cNvSpPr txBox="1"/>
          <p:nvPr/>
        </p:nvSpPr>
        <p:spPr>
          <a:xfrm>
            <a:off x="6386873" y="843533"/>
            <a:ext cx="19697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Garamond" panose="02020404030301010803" pitchFamily="18" charset="0"/>
              </a:rPr>
              <a:t>2) Proximity to original instance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4F802599-3B37-7337-CB99-59800BED92C4}"/>
              </a:ext>
            </a:extLst>
          </p:cNvPr>
          <p:cNvGrpSpPr/>
          <p:nvPr/>
        </p:nvGrpSpPr>
        <p:grpSpPr>
          <a:xfrm>
            <a:off x="2953994" y="3166031"/>
            <a:ext cx="2981595" cy="1315803"/>
            <a:chOff x="2925654" y="2947426"/>
            <a:chExt cx="2981595" cy="1315803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AFBB6FD6-02D8-8D06-161C-ADC302846EFD}"/>
                </a:ext>
              </a:extLst>
            </p:cNvPr>
            <p:cNvSpPr/>
            <p:nvPr/>
          </p:nvSpPr>
          <p:spPr>
            <a:xfrm>
              <a:off x="3077417" y="2947426"/>
              <a:ext cx="2678069" cy="1315803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763DC149-0E69-D34D-FFE2-46F27D53A1DA}"/>
                    </a:ext>
                  </a:extLst>
                </p:cNvPr>
                <p:cNvSpPr txBox="1"/>
                <p:nvPr/>
              </p:nvSpPr>
              <p:spPr>
                <a:xfrm>
                  <a:off x="3380111" y="3337208"/>
                  <a:ext cx="1808150" cy="6805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≠</m:t>
                                </m:r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sub>
                            </m:sSub>
                          </m:e>
                        </m:nary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763DC149-0E69-D34D-FFE2-46F27D53A1D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80111" y="3337208"/>
                  <a:ext cx="1808150" cy="680507"/>
                </a:xfrm>
                <a:prstGeom prst="rect">
                  <a:avLst/>
                </a:prstGeom>
                <a:blipFill>
                  <a:blip r:embed="rId8"/>
                  <a:stretch>
                    <a:fillRect t="-94545" b="-15090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CB55DCE-9DC4-980B-4FE4-A16860E45D98}"/>
                </a:ext>
              </a:extLst>
            </p:cNvPr>
            <p:cNvSpPr txBox="1"/>
            <p:nvPr/>
          </p:nvSpPr>
          <p:spPr>
            <a:xfrm>
              <a:off x="2925654" y="3097905"/>
              <a:ext cx="29815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3) Sparse feature modifications</a:t>
              </a: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03DCD6F7-BFAC-C26B-085D-2CF553B270AD}"/>
              </a:ext>
            </a:extLst>
          </p:cNvPr>
          <p:cNvSpPr txBox="1"/>
          <p:nvPr/>
        </p:nvSpPr>
        <p:spPr>
          <a:xfrm>
            <a:off x="5755486" y="2716872"/>
            <a:ext cx="126829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latin typeface="Garamond" panose="02020404030301010803" pitchFamily="18" charset="0"/>
              </a:rPr>
              <a:t>(observed feature range)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070EB1F-BD65-142A-3D0E-5D5085CD9557}"/>
              </a:ext>
            </a:extLst>
          </p:cNvPr>
          <p:cNvGrpSpPr/>
          <p:nvPr/>
        </p:nvGrpSpPr>
        <p:grpSpPr>
          <a:xfrm>
            <a:off x="5861786" y="3166031"/>
            <a:ext cx="3288640" cy="1315803"/>
            <a:chOff x="5861786" y="3166031"/>
            <a:chExt cx="3288640" cy="1315803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471F93F-A581-0379-8AB9-D3C02B187058}"/>
                </a:ext>
              </a:extLst>
            </p:cNvPr>
            <p:cNvSpPr/>
            <p:nvPr/>
          </p:nvSpPr>
          <p:spPr>
            <a:xfrm>
              <a:off x="5935589" y="3166031"/>
              <a:ext cx="3141034" cy="1315803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E3F13B94-EE9C-779F-A24D-B48E53C5B668}"/>
                    </a:ext>
                  </a:extLst>
                </p:cNvPr>
                <p:cNvSpPr txBox="1"/>
                <p:nvPr/>
              </p:nvSpPr>
              <p:spPr>
                <a:xfrm>
                  <a:off x="6223783" y="3555813"/>
                  <a:ext cx="2503632" cy="6805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𝑜𝑏𝑠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  <m:nary>
                          <m:naryPr>
                            <m:chr m:val="∑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E3F13B94-EE9C-779F-A24D-B48E53C5B66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23783" y="3555813"/>
                  <a:ext cx="2503632" cy="680507"/>
                </a:xfrm>
                <a:prstGeom prst="rect">
                  <a:avLst/>
                </a:prstGeom>
                <a:blipFill>
                  <a:blip r:embed="rId9"/>
                  <a:stretch>
                    <a:fillRect t="-94545" b="-15090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CDCB4E39-2BEB-E604-7BF6-AFF5069B16C4}"/>
                    </a:ext>
                  </a:extLst>
                </p:cNvPr>
                <p:cNvSpPr txBox="1"/>
                <p:nvPr/>
              </p:nvSpPr>
              <p:spPr>
                <a:xfrm>
                  <a:off x="6155045" y="4146870"/>
                  <a:ext cx="264110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p>
                        <m:sSup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en-US" i="1" dirty="0" err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 err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i="1" dirty="0" err="1" smtClean="0">
                              <a:latin typeface="Cambria Math" panose="02040503050406030204" pitchFamily="18" charset="0"/>
                            </a:rPr>
                            <m:t>𝑜𝑏𝑠</m:t>
                          </m:r>
                        </m:sub>
                      </m:sSub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en-US" dirty="0">
                      <a:latin typeface="Garamond" panose="02020404030301010803" pitchFamily="18" charset="0"/>
                    </a:rPr>
                    <a:t>(nearest observed point)</a:t>
                  </a:r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CDCB4E39-2BEB-E604-7BF6-AFF5069B16C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55045" y="4146870"/>
                  <a:ext cx="2641108" cy="307777"/>
                </a:xfrm>
                <a:prstGeom prst="rect">
                  <a:avLst/>
                </a:prstGeom>
                <a:blipFill>
                  <a:blip r:embed="rId10"/>
                  <a:stretch>
                    <a:fillRect t="-4000" b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F29B275-C40C-1B93-2A2A-4973150F3F98}"/>
                </a:ext>
              </a:extLst>
            </p:cNvPr>
            <p:cNvSpPr txBox="1"/>
            <p:nvPr/>
          </p:nvSpPr>
          <p:spPr>
            <a:xfrm>
              <a:off x="5861786" y="3282856"/>
              <a:ext cx="328864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Garamond" panose="02020404030301010803" pitchFamily="18" charset="0"/>
                </a:rPr>
                <a:t>4) Proximity to nearest plausible point</a:t>
              </a:r>
            </a:p>
          </p:txBody>
        </p:sp>
      </p:grp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E3FB81F-E184-2C6D-B78A-DA168A0F4364}"/>
              </a:ext>
            </a:extLst>
          </p:cNvPr>
          <p:cNvCxnSpPr>
            <a:cxnSpLocks/>
          </p:cNvCxnSpPr>
          <p:nvPr/>
        </p:nvCxnSpPr>
        <p:spPr>
          <a:xfrm flipV="1">
            <a:off x="6361624" y="2594487"/>
            <a:ext cx="532769" cy="1804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3595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6" grpId="0"/>
      <p:bldP spid="10" grpId="0"/>
      <p:bldP spid="12" grpId="0"/>
      <p:bldP spid="19" grpId="0"/>
      <p:bldP spid="20" grpId="0"/>
      <p:bldP spid="21" grpId="0"/>
      <p:bldP spid="2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582ECE1F-E420-774A-ADCE-0F5F9DF9B7F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4151" y="778028"/>
                <a:ext cx="7915697" cy="3876891"/>
              </a:xfrm>
              <a:prstGeom prst="rect">
                <a:avLst/>
              </a:prstGeom>
            </p:spPr>
            <p:txBody>
              <a:bodyPr/>
              <a:lstStyle>
                <a:lvl1pPr marL="228594" indent="-228594" algn="l" defTabSz="914377" rtl="0" eaLnBrk="1" latinLnBrk="0" hangingPunct="1">
                  <a:lnSpc>
                    <a:spcPct val="90000"/>
                  </a:lnSpc>
                  <a:spcBef>
                    <a:spcPts val="18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783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2971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160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349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537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726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914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103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Clr>
                    <a:schemeClr val="tx1">
                      <a:lumMod val="95000"/>
                      <a:lumOff val="5000"/>
                    </a:schemeClr>
                  </a:buClr>
                  <a:buNone/>
                </a:pPr>
                <a:r>
                  <a:rPr lang="en-US" sz="2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Garamond" panose="02020404030301010803" pitchFamily="18" charset="0"/>
                    <a:ea typeface="Yu Gothic UI Semilight" panose="020B0400000000000000" pitchFamily="50" charset="-128"/>
                  </a:rPr>
                  <a:t>Find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dirty="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Yu Gothic UI Semilight" panose="020B0400000000000000" pitchFamily="50" charset="-128"/>
                          </a:rPr>
                        </m:ctrlPr>
                      </m:sSupPr>
                      <m:e>
                        <m:r>
                          <a:rPr lang="en-US" sz="2000" i="1" dirty="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Yu Gothic UI Semilight" panose="020B0400000000000000" pitchFamily="50" charset="-128"/>
                          </a:rPr>
                          <m:t>𝑥</m:t>
                        </m:r>
                      </m:e>
                      <m:sup>
                        <m:r>
                          <a:rPr lang="en-US" sz="2000" b="0" i="1" dirty="0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Yu Gothic UI Semilight" panose="020B0400000000000000" pitchFamily="50" charset="-128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2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Garamond" panose="02020404030301010803" pitchFamily="18" charset="0"/>
                    <a:ea typeface="Yu Gothic UI Semilight" panose="020B0400000000000000" pitchFamily="50" charset="-128"/>
                  </a:rPr>
                  <a:t>candidates that minimize the </a:t>
                </a:r>
                <a:r>
                  <a:rPr lang="en-US" sz="2000" dirty="0" err="1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Garamond" panose="02020404030301010803" pitchFamily="18" charset="0"/>
                    <a:ea typeface="Yu Gothic UI Semilight" panose="020B0400000000000000" pitchFamily="50" charset="-128"/>
                  </a:rPr>
                  <a:t>multiobjective</a:t>
                </a:r>
                <a:r>
                  <a:rPr lang="en-US" sz="2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Garamond" panose="02020404030301010803" pitchFamily="18" charset="0"/>
                    <a:ea typeface="Yu Gothic UI Semilight" panose="020B0400000000000000" pitchFamily="50" charset="-128"/>
                  </a:rPr>
                  <a:t> optimization problem:</a:t>
                </a:r>
                <a:endParaRPr 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Garamond" panose="02020404030301010803" pitchFamily="18" charset="0"/>
                  <a:ea typeface="Yu Gothic UI Semilight" panose="020B0400000000000000" pitchFamily="50" charset="-128"/>
                </a:endParaRPr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582ECE1F-E420-774A-ADCE-0F5F9DF9B7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151" y="778028"/>
                <a:ext cx="7915697" cy="3876891"/>
              </a:xfrm>
              <a:prstGeom prst="rect">
                <a:avLst/>
              </a:prstGeom>
              <a:blipFill>
                <a:blip r:embed="rId3"/>
                <a:stretch>
                  <a:fillRect t="-16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itle 1">
            <a:extLst>
              <a:ext uri="{FF2B5EF4-FFF2-40B4-BE49-F238E27FC236}">
                <a16:creationId xmlns:a16="http://schemas.microsoft.com/office/drawing/2014/main" id="{DDF8EECD-3FC5-849A-CC44-116CB6220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786" y="109027"/>
            <a:ext cx="7996428" cy="418364"/>
          </a:xfrm>
        </p:spPr>
        <p:txBody>
          <a:bodyPr/>
          <a:lstStyle/>
          <a:p>
            <a:r>
              <a:rPr lang="en-US" b="1" spc="-113" dirty="0">
                <a:latin typeface="Garamond" panose="02020404030301010803" pitchFamily="18" charset="0"/>
                <a:ea typeface="Yu Gothic UI Semilight" panose="020B0400000000000000" pitchFamily="50" charset="-128"/>
              </a:rPr>
              <a:t>Counterfactual Explanations: </a:t>
            </a:r>
            <a:r>
              <a:rPr lang="en-US" b="1" spc="-113" dirty="0" err="1">
                <a:latin typeface="Garamond" panose="02020404030301010803" pitchFamily="18" charset="0"/>
                <a:ea typeface="Yu Gothic UI Semilight" panose="020B0400000000000000" pitchFamily="50" charset="-128"/>
              </a:rPr>
              <a:t>Multiobjective</a:t>
            </a:r>
            <a:r>
              <a:rPr lang="en-US" b="1" spc="-113" dirty="0">
                <a:latin typeface="Garamond" panose="02020404030301010803" pitchFamily="18" charset="0"/>
                <a:ea typeface="Yu Gothic UI Semilight" panose="020B0400000000000000" pitchFamily="50" charset="-128"/>
              </a:rPr>
              <a:t> Optimization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FA25E17-914F-CD5A-B3AB-4DF17D7590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53825" y="6336792"/>
            <a:ext cx="473583" cy="36576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800" kern="1200">
                <a:solidFill>
                  <a:srgbClr val="00274C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EEB7D02-0B04-D548-A02B-EA322AB00533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2" name="Slide Number Placeholder 6">
            <a:extLst>
              <a:ext uri="{FF2B5EF4-FFF2-40B4-BE49-F238E27FC236}">
                <a16:creationId xmlns:a16="http://schemas.microsoft.com/office/drawing/2014/main" id="{1267AC19-9589-F5B3-92DE-D9FB80ED5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92188" y="-4156"/>
            <a:ext cx="2057400" cy="274637"/>
          </a:xfrm>
        </p:spPr>
        <p:txBody>
          <a:bodyPr/>
          <a:lstStyle/>
          <a:p>
            <a:fld id="{8B6729F4-8A81-E14F-8AB5-B7B64614EE82}" type="slidenum">
              <a:rPr lang="en-US" smtClean="0"/>
              <a:t>29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539A60-ED3F-41CD-76B8-8B4DF109900D}"/>
              </a:ext>
            </a:extLst>
          </p:cNvPr>
          <p:cNvSpPr txBox="1"/>
          <p:nvPr/>
        </p:nvSpPr>
        <p:spPr>
          <a:xfrm>
            <a:off x="3110491" y="4654919"/>
            <a:ext cx="378390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</a:rPr>
              <a:t>Molnar, C. (2022), Interpretable Machine Learning:</a:t>
            </a:r>
          </a:p>
          <a:p>
            <a:r>
              <a:rPr lang="en-US" sz="900" dirty="0">
                <a:solidFill>
                  <a:schemeClr val="bg1"/>
                </a:solidFill>
              </a:rPr>
              <a:t>A Guide for Making Black Box Models Explainable (2nd ed.).</a:t>
            </a:r>
          </a:p>
          <a:p>
            <a:r>
              <a:rPr lang="en-US" sz="900" dirty="0">
                <a:solidFill>
                  <a:schemeClr val="bg1"/>
                </a:solidFill>
              </a:rPr>
              <a:t>christophm.github.io/interpretable-ml-book/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E1EE468-7751-81CA-D5DF-CF5CA3DB4C1D}"/>
                  </a:ext>
                </a:extLst>
              </p:cNvPr>
              <p:cNvSpPr txBox="1"/>
              <p:nvPr/>
            </p:nvSpPr>
            <p:spPr>
              <a:xfrm>
                <a:off x="962312" y="1303507"/>
                <a:ext cx="721936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p>
                                <m:sSup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p>
                                <m:sSup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𝑜𝑏𝑠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=(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𝑜𝑏𝑠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E1EE468-7751-81CA-D5DF-CF5CA3DB4C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2312" y="1303507"/>
                <a:ext cx="7219369" cy="369332"/>
              </a:xfrm>
              <a:prstGeom prst="rect">
                <a:avLst/>
              </a:prstGeom>
              <a:blipFill>
                <a:blip r:embed="rId4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434" name="Picture 2" descr="Visualization of one generation of the NSGA-II algorithm.">
            <a:extLst>
              <a:ext uri="{FF2B5EF4-FFF2-40B4-BE49-F238E27FC236}">
                <a16:creationId xmlns:a16="http://schemas.microsoft.com/office/drawing/2014/main" id="{3D89094D-9557-53C2-E3F5-C55B3C12BF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5931" y="2169044"/>
            <a:ext cx="5132129" cy="248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8B671B4-8BCE-918D-9268-1FA3C04774B2}"/>
              </a:ext>
            </a:extLst>
          </p:cNvPr>
          <p:cNvSpPr txBox="1"/>
          <p:nvPr/>
        </p:nvSpPr>
        <p:spPr>
          <a:xfrm>
            <a:off x="2788494" y="1923476"/>
            <a:ext cx="35670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Garamond" panose="02020404030301010803" pitchFamily="18" charset="0"/>
              </a:rPr>
              <a:t>Nondominated Sorting Genetic Algorithm</a:t>
            </a:r>
          </a:p>
        </p:txBody>
      </p:sp>
    </p:spTree>
    <p:extLst>
      <p:ext uri="{BB962C8B-B14F-4D97-AF65-F5344CB8AC3E}">
        <p14:creationId xmlns:p14="http://schemas.microsoft.com/office/powerpoint/2010/main" val="10145199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82ECE1F-E420-774A-ADCE-0F5F9DF9B7F7}"/>
              </a:ext>
            </a:extLst>
          </p:cNvPr>
          <p:cNvSpPr txBox="1">
            <a:spLocks/>
          </p:cNvSpPr>
          <p:nvPr/>
        </p:nvSpPr>
        <p:spPr>
          <a:xfrm>
            <a:off x="573786" y="931304"/>
            <a:ext cx="7996427" cy="3280891"/>
          </a:xfrm>
          <a:prstGeom prst="rect">
            <a:avLst/>
          </a:prstGeom>
        </p:spPr>
        <p:txBody>
          <a:bodyPr/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latin typeface="Garamond" panose="02020404030301010803" pitchFamily="18" charset="0"/>
                <a:ea typeface="Yu Gothic UI Semilight" panose="020B0400000000000000" pitchFamily="50" charset="-128"/>
              </a:rPr>
              <a:t>By the end of this module, you will gain: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>
                <a:latin typeface="Garamond" panose="02020404030301010803" pitchFamily="18" charset="0"/>
                <a:ea typeface="Yu Gothic UI Semilight" panose="020B0400000000000000" pitchFamily="50" charset="-128"/>
              </a:rPr>
              <a:t>Exposure and working knowledge on XAI techniques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>
                <a:latin typeface="Garamond" panose="02020404030301010803" pitchFamily="18" charset="0"/>
                <a:ea typeface="Yu Gothic UI Semilight" panose="020B0400000000000000" pitchFamily="50" charset="-128"/>
              </a:rPr>
              <a:t>Hands-on experience with implementing state-of-the-art XAI algorithms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>
                <a:latin typeface="Garamond" panose="02020404030301010803" pitchFamily="18" charset="0"/>
                <a:ea typeface="Yu Gothic UI Semilight" panose="020B0400000000000000" pitchFamily="50" charset="-128"/>
              </a:rPr>
              <a:t>Awareness on current XAI strengths and limitations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>
                <a:latin typeface="Garamond" panose="02020404030301010803" pitchFamily="18" charset="0"/>
                <a:ea typeface="Yu Gothic UI Semilight" panose="020B0400000000000000" pitchFamily="50" charset="-128"/>
              </a:rPr>
              <a:t>Guidance on responsible usage and interpretation</a:t>
            </a:r>
          </a:p>
          <a:p>
            <a:pPr marL="342900" indent="-342900">
              <a:buFont typeface="+mj-lt"/>
              <a:buAutoNum type="arabicPeriod"/>
            </a:pPr>
            <a:endParaRPr lang="en-US" sz="2000" dirty="0">
              <a:latin typeface="Garamond" panose="02020404030301010803" pitchFamily="18" charset="0"/>
              <a:ea typeface="Yu Gothic UI Semilight" panose="020B0400000000000000" pitchFamily="50" charset="-128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DF8EECD-3FC5-849A-CC44-116CB6220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786" y="109027"/>
            <a:ext cx="7996428" cy="418364"/>
          </a:xfrm>
        </p:spPr>
        <p:txBody>
          <a:bodyPr/>
          <a:lstStyle/>
          <a:p>
            <a:r>
              <a:rPr lang="en-US" b="1" spc="-113" dirty="0">
                <a:latin typeface="Garamond" panose="02020404030301010803" pitchFamily="18" charset="0"/>
                <a:ea typeface="Yu Gothic UI Semilight" panose="020B0400000000000000" pitchFamily="50" charset="-128"/>
              </a:rPr>
              <a:t>Learning Goals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FA25E17-914F-CD5A-B3AB-4DF17D7590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53825" y="6336792"/>
            <a:ext cx="473583" cy="36576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800" kern="1200">
                <a:solidFill>
                  <a:srgbClr val="00274C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EEB7D02-0B04-D548-A02B-EA322AB00533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2" name="Slide Number Placeholder 6">
            <a:extLst>
              <a:ext uri="{FF2B5EF4-FFF2-40B4-BE49-F238E27FC236}">
                <a16:creationId xmlns:a16="http://schemas.microsoft.com/office/drawing/2014/main" id="{F1A2EA9F-493F-3AA6-66BA-87F3A30B45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92188" y="-4156"/>
            <a:ext cx="2057400" cy="274637"/>
          </a:xfrm>
        </p:spPr>
        <p:txBody>
          <a:bodyPr/>
          <a:lstStyle/>
          <a:p>
            <a:fld id="{8B6729F4-8A81-E14F-8AB5-B7B64614EE82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5568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82ECE1F-E420-774A-ADCE-0F5F9DF9B7F7}"/>
              </a:ext>
            </a:extLst>
          </p:cNvPr>
          <p:cNvSpPr txBox="1">
            <a:spLocks/>
          </p:cNvSpPr>
          <p:nvPr/>
        </p:nvSpPr>
        <p:spPr>
          <a:xfrm>
            <a:off x="614151" y="778028"/>
            <a:ext cx="8202590" cy="3876891"/>
          </a:xfrm>
          <a:prstGeom prst="rect">
            <a:avLst/>
          </a:prstGeom>
        </p:spPr>
        <p:txBody>
          <a:bodyPr/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1">
                  <a:lumMod val="95000"/>
                  <a:lumOff val="5000"/>
                </a:schemeClr>
              </a:buClr>
            </a:pP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Garamond" panose="02020404030301010803" pitchFamily="18" charset="0"/>
                <a:ea typeface="Yu Gothic UI Semilight" panose="020B0400000000000000" pitchFamily="50" charset="-128"/>
              </a:rPr>
              <a:t>Credit risk score application: what would improve this customer’s credit risk?</a:t>
            </a:r>
          </a:p>
          <a:p>
            <a:pPr>
              <a:buClr>
                <a:schemeClr val="tx1">
                  <a:lumMod val="95000"/>
                  <a:lumOff val="5000"/>
                </a:schemeClr>
              </a:buClr>
            </a:pP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  <a:latin typeface="Garamond" panose="02020404030301010803" pitchFamily="18" charset="0"/>
              <a:ea typeface="Yu Gothic UI Semilight" panose="020B0400000000000000" pitchFamily="50" charset="-128"/>
            </a:endParaRPr>
          </a:p>
          <a:p>
            <a:pPr>
              <a:buClr>
                <a:schemeClr val="tx1">
                  <a:lumMod val="95000"/>
                  <a:lumOff val="5000"/>
                </a:schemeClr>
              </a:buClr>
            </a:pP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  <a:latin typeface="Garamond" panose="02020404030301010803" pitchFamily="18" charset="0"/>
              <a:ea typeface="Yu Gothic UI Semilight" panose="020B0400000000000000" pitchFamily="50" charset="-128"/>
            </a:endParaRPr>
          </a:p>
          <a:p>
            <a:pPr>
              <a:buClr>
                <a:schemeClr val="tx1">
                  <a:lumMod val="95000"/>
                  <a:lumOff val="5000"/>
                </a:schemeClr>
              </a:buClr>
            </a:pP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  <a:latin typeface="Garamond" panose="02020404030301010803" pitchFamily="18" charset="0"/>
              <a:ea typeface="Yu Gothic UI Semilight" panose="020B0400000000000000" pitchFamily="50" charset="-128"/>
            </a:endParaRPr>
          </a:p>
          <a:p>
            <a:pPr>
              <a:buClr>
                <a:schemeClr val="tx1">
                  <a:lumMod val="95000"/>
                  <a:lumOff val="5000"/>
                </a:schemeClr>
              </a:buClr>
            </a:pPr>
            <a:endParaRPr lang="en-US" sz="2000" dirty="0">
              <a:solidFill>
                <a:schemeClr val="tx1">
                  <a:lumMod val="95000"/>
                  <a:lumOff val="5000"/>
                </a:schemeClr>
              </a:solidFill>
              <a:latin typeface="Garamond" panose="02020404030301010803" pitchFamily="18" charset="0"/>
              <a:ea typeface="Yu Gothic UI Semilight" panose="020B0400000000000000" pitchFamily="50" charset="-128"/>
            </a:endParaRPr>
          </a:p>
          <a:p>
            <a:pPr>
              <a:buClr>
                <a:schemeClr val="tx1">
                  <a:lumMod val="95000"/>
                  <a:lumOff val="5000"/>
                </a:schemeClr>
              </a:buClr>
            </a:pP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Garamond" panose="02020404030301010803" pitchFamily="18" charset="0"/>
                <a:ea typeface="Yu Gothic UI Semilight" panose="020B0400000000000000" pitchFamily="50" charset="-128"/>
              </a:rPr>
              <a:t>How to increase this probability to 50%?</a:t>
            </a:r>
            <a:endParaRPr lang="en-US" sz="1600" dirty="0">
              <a:solidFill>
                <a:schemeClr val="tx1">
                  <a:lumMod val="95000"/>
                  <a:lumOff val="5000"/>
                </a:schemeClr>
              </a:solidFill>
              <a:latin typeface="Garamond" panose="02020404030301010803" pitchFamily="18" charset="0"/>
              <a:ea typeface="Yu Gothic UI Semilight" panose="020B0400000000000000" pitchFamily="50" charset="-128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DF8EECD-3FC5-849A-CC44-116CB6220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786" y="109027"/>
            <a:ext cx="7996428" cy="418364"/>
          </a:xfrm>
        </p:spPr>
        <p:txBody>
          <a:bodyPr/>
          <a:lstStyle/>
          <a:p>
            <a:r>
              <a:rPr lang="en-US" b="1" spc="-113" dirty="0">
                <a:latin typeface="Garamond" panose="02020404030301010803" pitchFamily="18" charset="0"/>
                <a:ea typeface="Yu Gothic UI Semilight" panose="020B0400000000000000" pitchFamily="50" charset="-128"/>
              </a:rPr>
              <a:t>Counterfactual Explanations: Example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FA25E17-914F-CD5A-B3AB-4DF17D7590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53825" y="6336792"/>
            <a:ext cx="473583" cy="36576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800" kern="1200">
                <a:solidFill>
                  <a:srgbClr val="00274C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EEB7D02-0B04-D548-A02B-EA322AB00533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2" name="Slide Number Placeholder 6">
            <a:extLst>
              <a:ext uri="{FF2B5EF4-FFF2-40B4-BE49-F238E27FC236}">
                <a16:creationId xmlns:a16="http://schemas.microsoft.com/office/drawing/2014/main" id="{1267AC19-9589-F5B3-92DE-D9FB80ED5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92188" y="-4156"/>
            <a:ext cx="2057400" cy="274637"/>
          </a:xfrm>
        </p:spPr>
        <p:txBody>
          <a:bodyPr/>
          <a:lstStyle/>
          <a:p>
            <a:fld id="{8B6729F4-8A81-E14F-8AB5-B7B64614EE82}" type="slidenum">
              <a:rPr lang="en-US" smtClean="0"/>
              <a:t>30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539A60-ED3F-41CD-76B8-8B4DF109900D}"/>
              </a:ext>
            </a:extLst>
          </p:cNvPr>
          <p:cNvSpPr txBox="1"/>
          <p:nvPr/>
        </p:nvSpPr>
        <p:spPr>
          <a:xfrm>
            <a:off x="3110491" y="4654919"/>
            <a:ext cx="378390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</a:rPr>
              <a:t>Molnar, C. (2022), Interpretable Machine Learning:</a:t>
            </a:r>
          </a:p>
          <a:p>
            <a:r>
              <a:rPr lang="en-US" sz="900" dirty="0">
                <a:solidFill>
                  <a:schemeClr val="bg1"/>
                </a:solidFill>
              </a:rPr>
              <a:t>A Guide for Making Black Box Models Explainable (2nd ed.).</a:t>
            </a:r>
          </a:p>
          <a:p>
            <a:r>
              <a:rPr lang="en-US" sz="900" dirty="0">
                <a:solidFill>
                  <a:schemeClr val="bg1"/>
                </a:solidFill>
              </a:rPr>
              <a:t>christophm.github.io/interpretable-ml-book/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45360CC-4BBA-8E12-015C-4E543FD2CA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904138"/>
            <a:ext cx="7772400" cy="100129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2869E74-CA6D-94E7-2181-07F9E5DFF290}"/>
              </a:ext>
            </a:extLst>
          </p:cNvPr>
          <p:cNvSpPr txBox="1"/>
          <p:nvPr/>
        </p:nvSpPr>
        <p:spPr>
          <a:xfrm>
            <a:off x="1776180" y="1596584"/>
            <a:ext cx="58785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Garamond" panose="02020404030301010803" pitchFamily="18" charset="0"/>
              </a:rPr>
              <a:t>Current probability of “good” credit risk (based on SVM model): 24.2%</a:t>
            </a:r>
          </a:p>
        </p:txBody>
      </p:sp>
    </p:spTree>
    <p:extLst>
      <p:ext uri="{BB962C8B-B14F-4D97-AF65-F5344CB8AC3E}">
        <p14:creationId xmlns:p14="http://schemas.microsoft.com/office/powerpoint/2010/main" val="41079910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DDF8EECD-3FC5-849A-CC44-116CB6220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786" y="109027"/>
            <a:ext cx="7996428" cy="418364"/>
          </a:xfrm>
        </p:spPr>
        <p:txBody>
          <a:bodyPr/>
          <a:lstStyle/>
          <a:p>
            <a:r>
              <a:rPr lang="en-US" b="1" spc="-113" dirty="0">
                <a:latin typeface="Garamond" panose="02020404030301010803" pitchFamily="18" charset="0"/>
                <a:ea typeface="Yu Gothic UI Semilight" panose="020B0400000000000000" pitchFamily="50" charset="-128"/>
              </a:rPr>
              <a:t>Counterfactual Explanations: Example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FA25E17-914F-CD5A-B3AB-4DF17D7590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53825" y="6336792"/>
            <a:ext cx="473583" cy="36576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800" kern="1200">
                <a:solidFill>
                  <a:srgbClr val="00274C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EEB7D02-0B04-D548-A02B-EA322AB00533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2" name="Slide Number Placeholder 6">
            <a:extLst>
              <a:ext uri="{FF2B5EF4-FFF2-40B4-BE49-F238E27FC236}">
                <a16:creationId xmlns:a16="http://schemas.microsoft.com/office/drawing/2014/main" id="{1267AC19-9589-F5B3-92DE-D9FB80ED5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92188" y="-4156"/>
            <a:ext cx="2057400" cy="274637"/>
          </a:xfrm>
        </p:spPr>
        <p:txBody>
          <a:bodyPr/>
          <a:lstStyle/>
          <a:p>
            <a:fld id="{8B6729F4-8A81-E14F-8AB5-B7B64614EE82}" type="slidenum">
              <a:rPr lang="en-US" smtClean="0"/>
              <a:t>31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539A60-ED3F-41CD-76B8-8B4DF109900D}"/>
              </a:ext>
            </a:extLst>
          </p:cNvPr>
          <p:cNvSpPr txBox="1"/>
          <p:nvPr/>
        </p:nvSpPr>
        <p:spPr>
          <a:xfrm>
            <a:off x="3110491" y="4654919"/>
            <a:ext cx="378390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</a:rPr>
              <a:t>Molnar, C. (2022), Interpretable Machine Learning:</a:t>
            </a:r>
          </a:p>
          <a:p>
            <a:r>
              <a:rPr lang="en-US" sz="900" dirty="0">
                <a:solidFill>
                  <a:schemeClr val="bg1"/>
                </a:solidFill>
              </a:rPr>
              <a:t>A Guide for Making Black Box Models Explainable (2nd ed.).</a:t>
            </a:r>
          </a:p>
          <a:p>
            <a:r>
              <a:rPr lang="en-US" sz="900" dirty="0">
                <a:solidFill>
                  <a:schemeClr val="bg1"/>
                </a:solidFill>
              </a:rPr>
              <a:t>christophm.github.io/interpretable-ml-book/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C8B00A5-F0CF-986A-B64B-B7B099A638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6747" y="1034259"/>
            <a:ext cx="6270506" cy="362066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0AA9132-A886-5C66-F844-9A96022AC1CC}"/>
              </a:ext>
            </a:extLst>
          </p:cNvPr>
          <p:cNvSpPr txBox="1"/>
          <p:nvPr/>
        </p:nvSpPr>
        <p:spPr>
          <a:xfrm>
            <a:off x="3418479" y="640574"/>
            <a:ext cx="2307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u="sng" dirty="0">
                <a:latin typeface="Garamond" panose="02020404030301010803" pitchFamily="18" charset="0"/>
              </a:rPr>
              <a:t>Top 10 Counterfactuals</a:t>
            </a:r>
          </a:p>
        </p:txBody>
      </p:sp>
    </p:spTree>
    <p:extLst>
      <p:ext uri="{BB962C8B-B14F-4D97-AF65-F5344CB8AC3E}">
        <p14:creationId xmlns:p14="http://schemas.microsoft.com/office/powerpoint/2010/main" val="39034206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82ECE1F-E420-774A-ADCE-0F5F9DF9B7F7}"/>
              </a:ext>
            </a:extLst>
          </p:cNvPr>
          <p:cNvSpPr txBox="1">
            <a:spLocks/>
          </p:cNvSpPr>
          <p:nvPr/>
        </p:nvSpPr>
        <p:spPr>
          <a:xfrm>
            <a:off x="1023111" y="1019342"/>
            <a:ext cx="3362947" cy="3448853"/>
          </a:xfrm>
          <a:prstGeom prst="rect">
            <a:avLst/>
          </a:prstGeom>
        </p:spPr>
        <p:txBody>
          <a:bodyPr/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1"/>
              </a:buClr>
            </a:pPr>
            <a:r>
              <a:rPr lang="en-US" sz="2000" dirty="0">
                <a:latin typeface="Garamond" panose="02020404030301010803" pitchFamily="18" charset="0"/>
                <a:ea typeface="Yu Gothic UI Semilight" panose="020B0400000000000000" pitchFamily="50" charset="-128"/>
              </a:rPr>
              <a:t>Contrastive, example-based explanations for individual instances</a:t>
            </a:r>
          </a:p>
          <a:p>
            <a:pPr>
              <a:buClr>
                <a:schemeClr val="tx1"/>
              </a:buClr>
            </a:pPr>
            <a:r>
              <a:rPr lang="en-US" sz="2000" dirty="0">
                <a:latin typeface="Garamond" panose="02020404030301010803" pitchFamily="18" charset="0"/>
                <a:ea typeface="Yu Gothic UI Semilight" panose="020B0400000000000000" pitchFamily="50" charset="-128"/>
              </a:rPr>
              <a:t>Directs attention to key features and offers solutions</a:t>
            </a:r>
          </a:p>
          <a:p>
            <a:pPr>
              <a:buClr>
                <a:schemeClr val="tx1"/>
              </a:buClr>
            </a:pPr>
            <a:r>
              <a:rPr lang="en-US" sz="2000" dirty="0">
                <a:latin typeface="Garamond" panose="02020404030301010803" pitchFamily="18" charset="0"/>
                <a:ea typeface="Yu Gothic UI Semilight" panose="020B0400000000000000" pitchFamily="50" charset="-128"/>
              </a:rPr>
              <a:t>Relatively simple to implement</a:t>
            </a:r>
          </a:p>
          <a:p>
            <a:pPr>
              <a:buClr>
                <a:schemeClr val="tx1"/>
              </a:buClr>
            </a:pPr>
            <a:r>
              <a:rPr lang="en-US" sz="2000" dirty="0">
                <a:latin typeface="Garamond" panose="02020404030301010803" pitchFamily="18" charset="0"/>
                <a:ea typeface="Yu Gothic UI Semilight" panose="020B0400000000000000" pitchFamily="50" charset="-128"/>
              </a:rPr>
              <a:t>Privacy-preserving application possible 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DF8EECD-3FC5-849A-CC44-116CB6220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786" y="109027"/>
            <a:ext cx="7996428" cy="418364"/>
          </a:xfrm>
        </p:spPr>
        <p:txBody>
          <a:bodyPr/>
          <a:lstStyle/>
          <a:p>
            <a:r>
              <a:rPr lang="en-US" b="1" spc="-113" dirty="0">
                <a:latin typeface="Garamond" panose="02020404030301010803" pitchFamily="18" charset="0"/>
                <a:ea typeface="Yu Gothic UI Semilight" panose="020B0400000000000000" pitchFamily="50" charset="-128"/>
              </a:rPr>
              <a:t>Counterfactual Explanations: Pros and Cons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FA25E17-914F-CD5A-B3AB-4DF17D7590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53825" y="6336792"/>
            <a:ext cx="473583" cy="36576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800" kern="1200">
                <a:solidFill>
                  <a:srgbClr val="00274C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EEB7D02-0B04-D548-A02B-EA322AB00533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2" name="Slide Number Placeholder 6">
            <a:extLst>
              <a:ext uri="{FF2B5EF4-FFF2-40B4-BE49-F238E27FC236}">
                <a16:creationId xmlns:a16="http://schemas.microsoft.com/office/drawing/2014/main" id="{1267AC19-9589-F5B3-92DE-D9FB80ED5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92188" y="-4156"/>
            <a:ext cx="2057400" cy="274637"/>
          </a:xfrm>
        </p:spPr>
        <p:txBody>
          <a:bodyPr/>
          <a:lstStyle/>
          <a:p>
            <a:fld id="{8B6729F4-8A81-E14F-8AB5-B7B64614EE82}" type="slidenum">
              <a:rPr lang="en-US" smtClean="0"/>
              <a:t>32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CDEEE-2711-EC89-4BF8-7E4A11F01A39}"/>
              </a:ext>
            </a:extLst>
          </p:cNvPr>
          <p:cNvSpPr txBox="1">
            <a:spLocks/>
          </p:cNvSpPr>
          <p:nvPr/>
        </p:nvSpPr>
        <p:spPr>
          <a:xfrm>
            <a:off x="5219954" y="1019342"/>
            <a:ext cx="3131940" cy="3331277"/>
          </a:xfrm>
          <a:prstGeom prst="rect">
            <a:avLst/>
          </a:prstGeom>
        </p:spPr>
        <p:txBody>
          <a:bodyPr/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1"/>
              </a:buClr>
            </a:pPr>
            <a:r>
              <a:rPr lang="en-US" sz="2000" dirty="0">
                <a:latin typeface="Garamond" panose="02020404030301010803" pitchFamily="18" charset="0"/>
                <a:ea typeface="Yu Gothic UI Semilight" panose="020B0400000000000000" pitchFamily="50" charset="-128"/>
              </a:rPr>
              <a:t>Potentially infinite explanations!</a:t>
            </a:r>
          </a:p>
          <a:p>
            <a:pPr>
              <a:buClr>
                <a:schemeClr val="tx1"/>
              </a:buClr>
            </a:pPr>
            <a:r>
              <a:rPr lang="en-US" sz="2000" dirty="0">
                <a:latin typeface="Garamond" panose="02020404030301010803" pitchFamily="18" charset="0"/>
                <a:ea typeface="Yu Gothic UI Semilight" panose="020B0400000000000000" pitchFamily="50" charset="-128"/>
              </a:rPr>
              <a:t>Plausibility of explanations remains nontrivial</a:t>
            </a:r>
          </a:p>
          <a:p>
            <a:pPr>
              <a:buClr>
                <a:schemeClr val="tx1"/>
              </a:buClr>
            </a:pPr>
            <a:r>
              <a:rPr lang="en-US" sz="2000" dirty="0">
                <a:latin typeface="Garamond" panose="02020404030301010803" pitchFamily="18" charset="0"/>
                <a:ea typeface="Yu Gothic UI Semilight" panose="020B0400000000000000" pitchFamily="50" charset="-128"/>
              </a:rPr>
              <a:t>Difficult to account for feature-specific constraints and cost of changing them</a:t>
            </a:r>
          </a:p>
          <a:p>
            <a:pPr>
              <a:buClr>
                <a:schemeClr val="tx1"/>
              </a:buClr>
            </a:pPr>
            <a:endParaRPr lang="en-US" sz="2000" dirty="0">
              <a:latin typeface="Garamond" panose="02020404030301010803" pitchFamily="18" charset="0"/>
              <a:ea typeface="Yu Gothic UI Semilight" panose="020B0400000000000000" pitchFamily="50" charset="-128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46BF270-C840-092A-BF3E-D850442BBE31}"/>
              </a:ext>
            </a:extLst>
          </p:cNvPr>
          <p:cNvSpPr txBox="1">
            <a:spLocks/>
          </p:cNvSpPr>
          <p:nvPr/>
        </p:nvSpPr>
        <p:spPr>
          <a:xfrm>
            <a:off x="2036242" y="678675"/>
            <a:ext cx="1336683" cy="418365"/>
          </a:xfrm>
          <a:prstGeom prst="rect">
            <a:avLst/>
          </a:prstGeom>
        </p:spPr>
        <p:txBody>
          <a:bodyPr/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Clr>
                <a:schemeClr val="tx1"/>
              </a:buClr>
              <a:buNone/>
            </a:pPr>
            <a:r>
              <a:rPr lang="en-US" sz="2000" u="sng" dirty="0">
                <a:latin typeface="Garamond" panose="02020404030301010803" pitchFamily="18" charset="0"/>
                <a:ea typeface="Yu Gothic UI Semilight" panose="020B0400000000000000" pitchFamily="50" charset="-128"/>
              </a:rPr>
              <a:t>Advantages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8136AFAF-55D4-E585-0EA8-E349097563D1}"/>
              </a:ext>
            </a:extLst>
          </p:cNvPr>
          <p:cNvSpPr txBox="1">
            <a:spLocks/>
          </p:cNvSpPr>
          <p:nvPr/>
        </p:nvSpPr>
        <p:spPr>
          <a:xfrm>
            <a:off x="5927847" y="678675"/>
            <a:ext cx="1716153" cy="418365"/>
          </a:xfrm>
          <a:prstGeom prst="rect">
            <a:avLst/>
          </a:prstGeom>
        </p:spPr>
        <p:txBody>
          <a:bodyPr/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Clr>
                <a:schemeClr val="tx1"/>
              </a:buClr>
              <a:buNone/>
            </a:pPr>
            <a:r>
              <a:rPr lang="en-US" sz="2000" u="sng" dirty="0">
                <a:latin typeface="Garamond" panose="02020404030301010803" pitchFamily="18" charset="0"/>
                <a:ea typeface="Yu Gothic UI Semilight" panose="020B0400000000000000" pitchFamily="50" charset="-128"/>
              </a:rPr>
              <a:t>Disadvantages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199F77F-0A93-6B91-3184-226FF2ECBA52}"/>
              </a:ext>
            </a:extLst>
          </p:cNvPr>
          <p:cNvCxnSpPr/>
          <p:nvPr/>
        </p:nvCxnSpPr>
        <p:spPr>
          <a:xfrm>
            <a:off x="4706754" y="750771"/>
            <a:ext cx="0" cy="3599848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49108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82ECE1F-E420-774A-ADCE-0F5F9DF9B7F7}"/>
              </a:ext>
            </a:extLst>
          </p:cNvPr>
          <p:cNvSpPr txBox="1">
            <a:spLocks/>
          </p:cNvSpPr>
          <p:nvPr/>
        </p:nvSpPr>
        <p:spPr>
          <a:xfrm>
            <a:off x="573787" y="585523"/>
            <a:ext cx="7996427" cy="3972454"/>
          </a:xfrm>
          <a:prstGeom prst="rect">
            <a:avLst/>
          </a:prstGeom>
        </p:spPr>
        <p:txBody>
          <a:bodyPr/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Clr>
                <a:schemeClr val="bg1">
                  <a:lumMod val="50000"/>
                </a:schemeClr>
              </a:buClr>
              <a:buFont typeface="+mj-lt"/>
              <a:buAutoNum type="arabicPeriod"/>
            </a:pP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Garamond" panose="02020404030301010803" pitchFamily="18" charset="0"/>
                <a:ea typeface="Yu Gothic UI Semilight" panose="020B0400000000000000" pitchFamily="50" charset="-128"/>
              </a:rPr>
              <a:t>Explainable AI (XAI) background and motivation</a:t>
            </a:r>
          </a:p>
          <a:p>
            <a:pPr marL="342900" indent="-342900">
              <a:buClr>
                <a:schemeClr val="bg1">
                  <a:lumMod val="50000"/>
                </a:schemeClr>
              </a:buClr>
              <a:buFont typeface="+mj-lt"/>
              <a:buAutoNum type="arabicPeriod"/>
            </a:pP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Garamond" panose="02020404030301010803" pitchFamily="18" charset="0"/>
                <a:ea typeface="Yu Gothic UI Semilight" panose="020B0400000000000000" pitchFamily="50" charset="-128"/>
              </a:rPr>
              <a:t>Inherently interpretable modeling</a:t>
            </a:r>
          </a:p>
          <a:p>
            <a:pPr marL="800089" lvl="1" indent="-342900">
              <a:buClr>
                <a:schemeClr val="bg1">
                  <a:lumMod val="50000"/>
                </a:schemeClr>
              </a:buClr>
              <a:buFont typeface="+mj-lt"/>
              <a:buAutoNum type="arabicPeriod"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Garamond" panose="02020404030301010803" pitchFamily="18" charset="0"/>
                <a:ea typeface="Yu Gothic UI Semilight" panose="020B0400000000000000" pitchFamily="50" charset="-128"/>
              </a:rPr>
              <a:t>Linear regression</a:t>
            </a:r>
          </a:p>
          <a:p>
            <a:pPr marL="800089" lvl="1" indent="-342900">
              <a:buClr>
                <a:schemeClr val="bg1">
                  <a:lumMod val="50000"/>
                </a:schemeClr>
              </a:buClr>
              <a:buFont typeface="+mj-lt"/>
              <a:buAutoNum type="arabicPeriod"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Garamond" panose="02020404030301010803" pitchFamily="18" charset="0"/>
                <a:ea typeface="Yu Gothic UI Semilight" panose="020B0400000000000000" pitchFamily="50" charset="-128"/>
              </a:rPr>
              <a:t>Decision trees</a:t>
            </a:r>
          </a:p>
          <a:p>
            <a:pPr marL="342900" indent="-342900">
              <a:buClr>
                <a:schemeClr val="bg1">
                  <a:lumMod val="50000"/>
                </a:schemeClr>
              </a:buClr>
              <a:buFont typeface="+mj-lt"/>
              <a:buAutoNum type="arabicPeriod"/>
            </a:pP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Garamond" panose="02020404030301010803" pitchFamily="18" charset="0"/>
                <a:ea typeface="Yu Gothic UI Semilight" panose="020B0400000000000000" pitchFamily="50" charset="-128"/>
              </a:rPr>
              <a:t>Anomaly detection and interpretation</a:t>
            </a:r>
          </a:p>
          <a:p>
            <a:pPr marL="800089" lvl="1" indent="-342900">
              <a:buClr>
                <a:schemeClr val="bg1">
                  <a:lumMod val="50000"/>
                </a:schemeClr>
              </a:buClr>
              <a:buFont typeface="+mj-lt"/>
              <a:buAutoNum type="arabicPeriod"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Garamond" panose="02020404030301010803" pitchFamily="18" charset="0"/>
                <a:ea typeface="Yu Gothic UI Semilight" panose="020B0400000000000000" pitchFamily="50" charset="-128"/>
              </a:rPr>
              <a:t>Principal component analysis</a:t>
            </a:r>
          </a:p>
          <a:p>
            <a:pPr marL="800089" lvl="1" indent="-342900">
              <a:buClr>
                <a:schemeClr val="bg1">
                  <a:lumMod val="50000"/>
                </a:schemeClr>
              </a:buClr>
              <a:buFont typeface="+mj-lt"/>
              <a:buAutoNum type="arabicPeriod"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Garamond" panose="02020404030301010803" pitchFamily="18" charset="0"/>
                <a:ea typeface="Yu Gothic UI Semilight" panose="020B0400000000000000" pitchFamily="50" charset="-128"/>
              </a:rPr>
              <a:t>One-class support vector machine</a:t>
            </a:r>
            <a:endParaRPr lang="en-US" sz="1400" b="1" dirty="0">
              <a:solidFill>
                <a:schemeClr val="bg1">
                  <a:lumMod val="50000"/>
                </a:schemeClr>
              </a:solidFill>
              <a:latin typeface="Garamond" panose="02020404030301010803" pitchFamily="18" charset="0"/>
              <a:ea typeface="Yu Gothic UI Semilight" panose="020B0400000000000000" pitchFamily="50" charset="-128"/>
            </a:endParaRPr>
          </a:p>
          <a:p>
            <a:pPr marL="342900" indent="-342900">
              <a:buClr>
                <a:schemeClr val="bg1">
                  <a:lumMod val="50000"/>
                </a:schemeClr>
              </a:buClr>
              <a:buFont typeface="+mj-lt"/>
              <a:buAutoNum type="arabicPeriod"/>
            </a:pP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Garamond" panose="02020404030301010803" pitchFamily="18" charset="0"/>
                <a:ea typeface="Yu Gothic UI Semilight" panose="020B0400000000000000" pitchFamily="50" charset="-128"/>
              </a:rPr>
              <a:t>Counterfactual explanations</a:t>
            </a:r>
          </a:p>
          <a:p>
            <a:pPr marL="342900" indent="-342900">
              <a:buClr>
                <a:schemeClr val="tx1">
                  <a:lumMod val="95000"/>
                  <a:lumOff val="5000"/>
                </a:schemeClr>
              </a:buClr>
              <a:buFont typeface="+mj-lt"/>
              <a:buAutoNum type="arabicPeriod"/>
            </a:pPr>
            <a:r>
              <a:rPr lang="en-U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Garamond" panose="02020404030301010803" pitchFamily="18" charset="0"/>
                <a:ea typeface="Yu Gothic UI Semilight" panose="020B0400000000000000" pitchFamily="50" charset="-128"/>
              </a:rPr>
              <a:t>Model-agnostic explanations</a:t>
            </a:r>
          </a:p>
          <a:p>
            <a:pPr marL="800089" lvl="1" indent="-342900">
              <a:buClr>
                <a:schemeClr val="tx1">
                  <a:lumMod val="95000"/>
                  <a:lumOff val="5000"/>
                </a:schemeClr>
              </a:buClr>
              <a:buFont typeface="+mj-lt"/>
              <a:buAutoNum type="arabicPeriod"/>
            </a:pPr>
            <a:r>
              <a:rPr 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Garamond" panose="02020404030301010803" pitchFamily="18" charset="0"/>
                <a:ea typeface="Yu Gothic UI Semilight" panose="020B0400000000000000" pitchFamily="50" charset="-128"/>
              </a:rPr>
              <a:t>LIME: Local Interpretable Model-Agnostic Explanations</a:t>
            </a:r>
          </a:p>
          <a:p>
            <a:pPr marL="800089" lvl="1" indent="-342900">
              <a:buClr>
                <a:schemeClr val="tx1">
                  <a:lumMod val="95000"/>
                  <a:lumOff val="5000"/>
                </a:schemeClr>
              </a:buClr>
              <a:buFont typeface="+mj-lt"/>
              <a:buAutoNum type="arabicPeriod"/>
            </a:pPr>
            <a:r>
              <a:rPr 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Garamond" panose="02020404030301010803" pitchFamily="18" charset="0"/>
                <a:ea typeface="Yu Gothic UI Semilight" panose="020B0400000000000000" pitchFamily="50" charset="-128"/>
              </a:rPr>
              <a:t>SHAP: </a:t>
            </a:r>
            <a:r>
              <a:rPr lang="en-US" sz="14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Garamond" panose="02020404030301010803" pitchFamily="18" charset="0"/>
                <a:ea typeface="Yu Gothic UI Semilight" panose="020B0400000000000000" pitchFamily="50" charset="-128"/>
              </a:rPr>
              <a:t>SHapley</a:t>
            </a:r>
            <a:r>
              <a:rPr 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Garamond" panose="02020404030301010803" pitchFamily="18" charset="0"/>
                <a:ea typeface="Yu Gothic UI Semilight" panose="020B0400000000000000" pitchFamily="50" charset="-128"/>
              </a:rPr>
              <a:t> Additive </a:t>
            </a:r>
            <a:r>
              <a:rPr lang="en-US" sz="14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Garamond" panose="02020404030301010803" pitchFamily="18" charset="0"/>
                <a:ea typeface="Yu Gothic UI Semilight" panose="020B0400000000000000" pitchFamily="50" charset="-128"/>
              </a:rPr>
              <a:t>exPlanations</a:t>
            </a:r>
            <a:endParaRPr lang="en-US" sz="1400" b="1" dirty="0">
              <a:solidFill>
                <a:schemeClr val="tx1">
                  <a:lumMod val="95000"/>
                  <a:lumOff val="5000"/>
                </a:schemeClr>
              </a:solidFill>
              <a:latin typeface="Garamond" panose="02020404030301010803" pitchFamily="18" charset="0"/>
              <a:ea typeface="Yu Gothic UI Semilight" panose="020B0400000000000000" pitchFamily="50" charset="-128"/>
            </a:endParaRPr>
          </a:p>
          <a:p>
            <a:pPr marL="342900" indent="-342900">
              <a:buClr>
                <a:schemeClr val="bg1">
                  <a:lumMod val="50000"/>
                </a:schemeClr>
              </a:buClr>
              <a:buFont typeface="+mj-lt"/>
              <a:buAutoNum type="arabicPeriod"/>
            </a:pP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Garamond" panose="02020404030301010803" pitchFamily="18" charset="0"/>
                <a:ea typeface="Yu Gothic UI Semilight" panose="020B0400000000000000" pitchFamily="50" charset="-128"/>
              </a:rPr>
              <a:t>Responsible usage of XAI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DF8EECD-3FC5-849A-CC44-116CB6220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786" y="109027"/>
            <a:ext cx="7996428" cy="418364"/>
          </a:xfrm>
        </p:spPr>
        <p:txBody>
          <a:bodyPr/>
          <a:lstStyle/>
          <a:p>
            <a:r>
              <a:rPr lang="en-US" b="1" spc="-113" dirty="0">
                <a:latin typeface="Garamond" panose="02020404030301010803" pitchFamily="18" charset="0"/>
                <a:ea typeface="Yu Gothic UI Semilight" panose="020B0400000000000000" pitchFamily="50" charset="-128"/>
              </a:rPr>
              <a:t>Module Agenda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FA25E17-914F-CD5A-B3AB-4DF17D7590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53825" y="6336792"/>
            <a:ext cx="473583" cy="36576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800" kern="1200">
                <a:solidFill>
                  <a:srgbClr val="00274C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EEB7D02-0B04-D548-A02B-EA322AB00533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2" name="Slide Number Placeholder 6">
            <a:extLst>
              <a:ext uri="{FF2B5EF4-FFF2-40B4-BE49-F238E27FC236}">
                <a16:creationId xmlns:a16="http://schemas.microsoft.com/office/drawing/2014/main" id="{1267AC19-9589-F5B3-92DE-D9FB80ED5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92188" y="-4156"/>
            <a:ext cx="2057400" cy="274637"/>
          </a:xfrm>
        </p:spPr>
        <p:txBody>
          <a:bodyPr/>
          <a:lstStyle/>
          <a:p>
            <a:fld id="{8B6729F4-8A81-E14F-8AB5-B7B64614EE82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5853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C1C3BD-C0BF-4877-9A8C-1186D7C9E1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53825" y="6336792"/>
            <a:ext cx="473583" cy="36576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800" kern="1200">
                <a:solidFill>
                  <a:srgbClr val="00274C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EEB7D02-0B04-D548-A02B-EA322AB00533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3722C19-5B0A-46F5-AC77-168E7CC680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09027"/>
            <a:ext cx="7886700" cy="418364"/>
          </a:xfrm>
        </p:spPr>
        <p:txBody>
          <a:bodyPr/>
          <a:lstStyle/>
          <a:p>
            <a:r>
              <a:rPr lang="en-US" b="1" spc="-113" dirty="0">
                <a:latin typeface="Garamond" panose="02020404030301010803" pitchFamily="18" charset="0"/>
              </a:rPr>
              <a:t>LIME: Local Interpretable Model-Agnostic Explanations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39CE5306-09D1-D6B9-38A9-0890EBF09CA5}"/>
              </a:ext>
            </a:extLst>
          </p:cNvPr>
          <p:cNvSpPr txBox="1">
            <a:spLocks/>
          </p:cNvSpPr>
          <p:nvPr/>
        </p:nvSpPr>
        <p:spPr>
          <a:xfrm>
            <a:off x="573787" y="785814"/>
            <a:ext cx="3783902" cy="3601548"/>
          </a:xfrm>
          <a:prstGeom prst="rect">
            <a:avLst/>
          </a:prstGeom>
        </p:spPr>
        <p:txBody>
          <a:bodyPr/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latin typeface="Garamond" panose="02020404030301010803" pitchFamily="18" charset="0"/>
                <a:ea typeface="Yu Gothic UI Semilight" panose="020B0400000000000000" pitchFamily="50" charset="-128"/>
              </a:rPr>
              <a:t>How can we explain individual predictions of a trained black-box model?</a:t>
            </a:r>
          </a:p>
          <a:p>
            <a:pPr lvl="1"/>
            <a:r>
              <a:rPr lang="en-US" sz="1400" dirty="0">
                <a:latin typeface="Garamond" panose="02020404030301010803" pitchFamily="18" charset="0"/>
                <a:ea typeface="Yu Gothic UI Semilight" panose="020B0400000000000000" pitchFamily="50" charset="-128"/>
              </a:rPr>
              <a:t>LIME: Examine local neighborhood around that prediction and find out</a:t>
            </a:r>
          </a:p>
          <a:p>
            <a:r>
              <a:rPr lang="en-US" sz="1600" dirty="0">
                <a:latin typeface="Garamond" panose="02020404030301010803" pitchFamily="18" charset="0"/>
                <a:ea typeface="Yu Gothic UI Semilight" panose="020B0400000000000000" pitchFamily="50" charset="-128"/>
              </a:rPr>
              <a:t>Basic steps:</a:t>
            </a:r>
          </a:p>
          <a:p>
            <a:pPr marL="685792" lvl="1" indent="-342900">
              <a:buFont typeface="+mj-lt"/>
              <a:buAutoNum type="arabicPeriod"/>
            </a:pPr>
            <a:r>
              <a:rPr lang="en-US" sz="1400" dirty="0">
                <a:latin typeface="Garamond" panose="02020404030301010803" pitchFamily="18" charset="0"/>
                <a:ea typeface="Yu Gothic UI Semilight" panose="020B0400000000000000" pitchFamily="50" charset="-128"/>
              </a:rPr>
              <a:t>Select observation of interest (</a:t>
            </a:r>
            <a:r>
              <a:rPr lang="en-US" sz="140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anose="02020404030301010803" pitchFamily="18" charset="0"/>
                <a:ea typeface="Yu Gothic UI Semilight" panose="020B0400000000000000" pitchFamily="50" charset="-128"/>
              </a:rPr>
              <a:t>OoI</a:t>
            </a:r>
            <a:r>
              <a:rPr lang="en-US" sz="1400" dirty="0">
                <a:latin typeface="Garamond" panose="02020404030301010803" pitchFamily="18" charset="0"/>
                <a:ea typeface="Yu Gothic UI Semilight" panose="020B0400000000000000" pitchFamily="50" charset="-128"/>
              </a:rPr>
              <a:t>) we want to explain</a:t>
            </a:r>
          </a:p>
          <a:p>
            <a:pPr marL="685792" lvl="1" indent="-342900">
              <a:buFont typeface="+mj-lt"/>
              <a:buAutoNum type="arabicPeriod"/>
            </a:pPr>
            <a:r>
              <a:rPr lang="en-US" sz="1400" dirty="0">
                <a:latin typeface="Garamond" panose="02020404030301010803" pitchFamily="18" charset="0"/>
                <a:ea typeface="Yu Gothic UI Semilight" panose="020B0400000000000000" pitchFamily="50" charset="-128"/>
              </a:rPr>
              <a:t>Perturb dataset via sampling &amp; obtain black-box predictions</a:t>
            </a:r>
          </a:p>
          <a:p>
            <a:pPr marL="685792" lvl="1" indent="-342900">
              <a:buFont typeface="+mj-lt"/>
              <a:buAutoNum type="arabicPeriod"/>
            </a:pPr>
            <a:r>
              <a:rPr lang="en-US" sz="1400" dirty="0">
                <a:latin typeface="Garamond" panose="02020404030301010803" pitchFamily="18" charset="0"/>
                <a:ea typeface="Yu Gothic UI Semilight" panose="020B0400000000000000" pitchFamily="50" charset="-128"/>
              </a:rPr>
              <a:t>Weigh perturbed samples based on proximity to observation in Step 1</a:t>
            </a:r>
          </a:p>
          <a:p>
            <a:pPr marL="685792" lvl="1" indent="-342900">
              <a:buFont typeface="+mj-lt"/>
              <a:buAutoNum type="arabicPeriod"/>
            </a:pPr>
            <a:r>
              <a:rPr lang="en-US" sz="1400" dirty="0">
                <a:latin typeface="Garamond" panose="02020404030301010803" pitchFamily="18" charset="0"/>
                <a:ea typeface="Yu Gothic UI Semilight" panose="020B0400000000000000" pitchFamily="50" charset="-128"/>
              </a:rPr>
              <a:t>Train and interpret a localized, weighted surrogate model (preferably low fidelity and/or sparse)  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F9876FF-0307-CCB6-5B81-41FAE86AF1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620806"/>
            <a:ext cx="2028825" cy="199438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6968226-E098-D8E1-BB71-331556630EF2}"/>
              </a:ext>
            </a:extLst>
          </p:cNvPr>
          <p:cNvSpPr txBox="1"/>
          <p:nvPr/>
        </p:nvSpPr>
        <p:spPr>
          <a:xfrm>
            <a:off x="5775158" y="886246"/>
            <a:ext cx="675649" cy="4154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>
                <a:solidFill>
                  <a:srgbClr val="CCE7F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Class 0</a:t>
            </a:r>
          </a:p>
          <a:p>
            <a:pPr algn="ctr"/>
            <a:r>
              <a:rPr lang="en-US" sz="1050" dirty="0">
                <a:solidFill>
                  <a:srgbClr val="B8BFC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Class 1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9ED1E95-600C-20F2-A274-F90C93F168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0825" y="619513"/>
            <a:ext cx="2039062" cy="199567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7AD7053-C2BA-E7D8-2939-F54F2757E5BB}"/>
              </a:ext>
            </a:extLst>
          </p:cNvPr>
          <p:cNvSpPr txBox="1"/>
          <p:nvPr/>
        </p:nvSpPr>
        <p:spPr>
          <a:xfrm>
            <a:off x="7575083" y="886246"/>
            <a:ext cx="854544" cy="4154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 err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u Gothic UI Semilight" panose="020B0400000000000000" pitchFamily="50" charset="-128"/>
                <a:ea typeface="Yu Gothic UI Semilight" panose="020B0400000000000000" pitchFamily="50" charset="-128"/>
              </a:rPr>
              <a:t>OoI</a:t>
            </a:r>
            <a:r>
              <a:rPr lang="en-US" sz="105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u Gothic UI Semilight" panose="020B0400000000000000" pitchFamily="50" charset="-128"/>
                <a:ea typeface="Yu Gothic UI Semilight" panose="020B0400000000000000" pitchFamily="50" charset="-128"/>
              </a:rPr>
              <a:t> </a:t>
            </a:r>
            <a:r>
              <a:rPr 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Perturbed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43C5C8D-9903-F6A4-9D4C-828A6E6A23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2617077"/>
            <a:ext cx="2046416" cy="199567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F14F794-0CAD-9F66-526C-000E118707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86456" y="2616134"/>
            <a:ext cx="2043194" cy="199567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D253C47-6586-9316-159B-3843B1565F43}"/>
              </a:ext>
            </a:extLst>
          </p:cNvPr>
          <p:cNvSpPr txBox="1"/>
          <p:nvPr/>
        </p:nvSpPr>
        <p:spPr>
          <a:xfrm>
            <a:off x="7781422" y="2856416"/>
            <a:ext cx="744341" cy="4154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>
                <a:solidFill>
                  <a:srgbClr val="CCE7F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Class 0</a:t>
            </a:r>
          </a:p>
          <a:p>
            <a:pPr algn="ctr"/>
            <a:r>
              <a:rPr lang="en-US" sz="1050" dirty="0">
                <a:solidFill>
                  <a:srgbClr val="B8BFC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Class 1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0F6FD2F-CE2B-D08E-9360-64DDE38F1F7D}"/>
              </a:ext>
            </a:extLst>
          </p:cNvPr>
          <p:cNvCxnSpPr>
            <a:cxnSpLocks/>
          </p:cNvCxnSpPr>
          <p:nvPr/>
        </p:nvCxnSpPr>
        <p:spPr>
          <a:xfrm>
            <a:off x="7684000" y="2852999"/>
            <a:ext cx="520836" cy="149543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214CDD7-12FF-DD8D-A1D1-8112F82893AF}"/>
              </a:ext>
            </a:extLst>
          </p:cNvPr>
          <p:cNvCxnSpPr>
            <a:cxnSpLocks/>
          </p:cNvCxnSpPr>
          <p:nvPr/>
        </p:nvCxnSpPr>
        <p:spPr>
          <a:xfrm flipH="1" flipV="1">
            <a:off x="8048314" y="3731209"/>
            <a:ext cx="313040" cy="17070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033F80E0-4800-A36D-5C97-4BE06AAFA2D8}"/>
              </a:ext>
            </a:extLst>
          </p:cNvPr>
          <p:cNvSpPr txBox="1"/>
          <p:nvPr/>
        </p:nvSpPr>
        <p:spPr>
          <a:xfrm>
            <a:off x="8103321" y="3869044"/>
            <a:ext cx="106289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b="1" dirty="0">
                <a:solidFill>
                  <a:srgbClr val="FF0000"/>
                </a:solidFill>
              </a:rPr>
              <a:t>LIME Model</a:t>
            </a:r>
          </a:p>
          <a:p>
            <a:pPr algn="ctr"/>
            <a:r>
              <a:rPr lang="en-US" sz="900" b="1" dirty="0">
                <a:solidFill>
                  <a:srgbClr val="FF0000"/>
                </a:solidFill>
              </a:rPr>
              <a:t>Decision Boundary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EB6F45-0BF6-9C7B-39E4-3066CC18F1BA}"/>
              </a:ext>
            </a:extLst>
          </p:cNvPr>
          <p:cNvSpPr txBox="1"/>
          <p:nvPr/>
        </p:nvSpPr>
        <p:spPr>
          <a:xfrm>
            <a:off x="3110491" y="4654919"/>
            <a:ext cx="378390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</a:rPr>
              <a:t>Molnar, C. (2022), Interpretable Machine Learning:</a:t>
            </a:r>
          </a:p>
          <a:p>
            <a:r>
              <a:rPr lang="en-US" sz="900" dirty="0">
                <a:solidFill>
                  <a:schemeClr val="bg1"/>
                </a:solidFill>
              </a:rPr>
              <a:t>A Guide for Making Black Box Models Explainable (2nd ed.).</a:t>
            </a:r>
          </a:p>
          <a:p>
            <a:r>
              <a:rPr lang="en-US" sz="900" dirty="0">
                <a:solidFill>
                  <a:schemeClr val="bg1"/>
                </a:solidFill>
              </a:rPr>
              <a:t>christophm.github.io/interpretable-ml-book/</a:t>
            </a:r>
          </a:p>
        </p:txBody>
      </p:sp>
      <p:sp>
        <p:nvSpPr>
          <p:cNvPr id="9" name="Slide Number Placeholder 6">
            <a:extLst>
              <a:ext uri="{FF2B5EF4-FFF2-40B4-BE49-F238E27FC236}">
                <a16:creationId xmlns:a16="http://schemas.microsoft.com/office/drawing/2014/main" id="{653514C8-8575-0F49-C064-A5C705A4EE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92188" y="-4156"/>
            <a:ext cx="2057400" cy="274637"/>
          </a:xfrm>
        </p:spPr>
        <p:txBody>
          <a:bodyPr/>
          <a:lstStyle/>
          <a:p>
            <a:fld id="{8B6729F4-8A81-E14F-8AB5-B7B64614EE82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1638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7" grpId="0" animBg="1"/>
      <p:bldP spid="23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82ECE1F-E420-774A-ADCE-0F5F9DF9B7F7}"/>
              </a:ext>
            </a:extLst>
          </p:cNvPr>
          <p:cNvSpPr txBox="1">
            <a:spLocks/>
          </p:cNvSpPr>
          <p:nvPr/>
        </p:nvSpPr>
        <p:spPr>
          <a:xfrm>
            <a:off x="318545" y="1019342"/>
            <a:ext cx="4290863" cy="4226426"/>
          </a:xfrm>
          <a:prstGeom prst="rect">
            <a:avLst/>
          </a:prstGeom>
        </p:spPr>
        <p:txBody>
          <a:bodyPr/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1800" dirty="0">
                <a:latin typeface="Garamond" panose="02020404030301010803" pitchFamily="18" charset="0"/>
                <a:ea typeface="Yu Gothic UI Semilight" panose="020B0400000000000000" pitchFamily="50" charset="-128"/>
              </a:rPr>
              <a:t>Model-agnostic capability of mixing low/high fidelity predictive models</a:t>
            </a:r>
          </a:p>
          <a:p>
            <a:pPr marL="457189" lvl="1" indent="0">
              <a:buNone/>
            </a:pPr>
            <a:endParaRPr lang="en-US" sz="1800" dirty="0">
              <a:latin typeface="Garamond" panose="02020404030301010803" pitchFamily="18" charset="0"/>
              <a:ea typeface="Yu Gothic UI Semilight" panose="020B0400000000000000" pitchFamily="50" charset="-128"/>
            </a:endParaRPr>
          </a:p>
          <a:p>
            <a:pPr lvl="1"/>
            <a:r>
              <a:rPr lang="en-US" sz="1800" dirty="0">
                <a:latin typeface="Garamond" panose="02020404030301010803" pitchFamily="18" charset="0"/>
                <a:ea typeface="Yu Gothic UI Semilight" panose="020B0400000000000000" pitchFamily="50" charset="-128"/>
              </a:rPr>
              <a:t>Fidelity measures for understanding reliability of LIME model</a:t>
            </a:r>
          </a:p>
          <a:p>
            <a:pPr marL="457189" lvl="1" indent="0">
              <a:buNone/>
            </a:pPr>
            <a:endParaRPr lang="en-US" sz="1800" dirty="0">
              <a:latin typeface="Garamond" panose="02020404030301010803" pitchFamily="18" charset="0"/>
              <a:ea typeface="Yu Gothic UI Semilight" panose="020B0400000000000000" pitchFamily="50" charset="-128"/>
            </a:endParaRPr>
          </a:p>
          <a:p>
            <a:pPr lvl="1"/>
            <a:r>
              <a:rPr lang="en-US" sz="1800" dirty="0">
                <a:latin typeface="Garamond" panose="02020404030301010803" pitchFamily="18" charset="0"/>
                <a:ea typeface="Yu Gothic UI Semilight" panose="020B0400000000000000" pitchFamily="50" charset="-128"/>
              </a:rPr>
              <a:t>Perturbation applicability for text/image/tabular data types</a:t>
            </a:r>
          </a:p>
          <a:p>
            <a:pPr marL="457189" lvl="1" indent="0">
              <a:buNone/>
            </a:pPr>
            <a:endParaRPr lang="en-US" sz="1800" dirty="0">
              <a:latin typeface="Garamond" panose="02020404030301010803" pitchFamily="18" charset="0"/>
              <a:ea typeface="Yu Gothic UI Semilight" panose="020B0400000000000000" pitchFamily="50" charset="-128"/>
            </a:endParaRPr>
          </a:p>
          <a:p>
            <a:pPr lvl="1"/>
            <a:r>
              <a:rPr lang="en-US" sz="1800" dirty="0">
                <a:latin typeface="Garamond" panose="02020404030301010803" pitchFamily="18" charset="0"/>
                <a:ea typeface="Yu Gothic UI Semilight" panose="020B0400000000000000" pitchFamily="50" charset="-128"/>
              </a:rPr>
              <a:t>May utilize features not utilized for original black-box model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DF8EECD-3FC5-849A-CC44-116CB6220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786" y="109027"/>
            <a:ext cx="7996428" cy="418364"/>
          </a:xfrm>
        </p:spPr>
        <p:txBody>
          <a:bodyPr/>
          <a:lstStyle/>
          <a:p>
            <a:r>
              <a:rPr lang="en-US" b="1" spc="-113" dirty="0">
                <a:latin typeface="Garamond" panose="02020404030301010803" pitchFamily="18" charset="0"/>
                <a:ea typeface="Yu Gothic UI Semilight" panose="020B0400000000000000" pitchFamily="50" charset="-128"/>
              </a:rPr>
              <a:t>LIME: Pros and Cons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FA25E17-914F-CD5A-B3AB-4DF17D7590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53825" y="6336792"/>
            <a:ext cx="473583" cy="36576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800" kern="1200">
                <a:solidFill>
                  <a:srgbClr val="00274C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EEB7D02-0B04-D548-A02B-EA322AB00533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2" name="Slide Number Placeholder 6">
            <a:extLst>
              <a:ext uri="{FF2B5EF4-FFF2-40B4-BE49-F238E27FC236}">
                <a16:creationId xmlns:a16="http://schemas.microsoft.com/office/drawing/2014/main" id="{1267AC19-9589-F5B3-92DE-D9FB80ED5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92188" y="-4156"/>
            <a:ext cx="2057400" cy="274637"/>
          </a:xfrm>
        </p:spPr>
        <p:txBody>
          <a:bodyPr/>
          <a:lstStyle/>
          <a:p>
            <a:fld id="{8B6729F4-8A81-E14F-8AB5-B7B64614EE82}" type="slidenum">
              <a:rPr lang="en-US" smtClean="0"/>
              <a:t>35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CDEEE-2711-EC89-4BF8-7E4A11F01A39}"/>
              </a:ext>
            </a:extLst>
          </p:cNvPr>
          <p:cNvSpPr txBox="1">
            <a:spLocks/>
          </p:cNvSpPr>
          <p:nvPr/>
        </p:nvSpPr>
        <p:spPr>
          <a:xfrm>
            <a:off x="4706754" y="1019342"/>
            <a:ext cx="3979258" cy="3331277"/>
          </a:xfrm>
          <a:prstGeom prst="rect">
            <a:avLst/>
          </a:prstGeom>
        </p:spPr>
        <p:txBody>
          <a:bodyPr/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1800" dirty="0">
                <a:latin typeface="Garamond" panose="02020404030301010803" pitchFamily="18" charset="0"/>
                <a:ea typeface="Yu Gothic UI Semilight" panose="020B0400000000000000" pitchFamily="50" charset="-128"/>
              </a:rPr>
              <a:t>Neighborhood definition is nontrivial</a:t>
            </a:r>
          </a:p>
          <a:p>
            <a:pPr lvl="1"/>
            <a:endParaRPr lang="en-US" sz="1800" dirty="0">
              <a:latin typeface="Garamond" panose="02020404030301010803" pitchFamily="18" charset="0"/>
              <a:ea typeface="Yu Gothic UI Semilight" panose="020B0400000000000000" pitchFamily="50" charset="-128"/>
            </a:endParaRPr>
          </a:p>
          <a:p>
            <a:pPr lvl="1"/>
            <a:r>
              <a:rPr lang="en-US" sz="1800" dirty="0">
                <a:latin typeface="Garamond" panose="02020404030301010803" pitchFamily="18" charset="0"/>
                <a:ea typeface="Yu Gothic UI Semilight" panose="020B0400000000000000" pitchFamily="50" charset="-128"/>
              </a:rPr>
              <a:t>Potential instability stemming from sampling, brittle explanations</a:t>
            </a:r>
          </a:p>
          <a:p>
            <a:pPr lvl="1"/>
            <a:endParaRPr lang="en-US" sz="1800" dirty="0">
              <a:latin typeface="Garamond" panose="02020404030301010803" pitchFamily="18" charset="0"/>
              <a:ea typeface="Yu Gothic UI Semilight" panose="020B0400000000000000" pitchFamily="50" charset="-128"/>
            </a:endParaRPr>
          </a:p>
          <a:p>
            <a:pPr lvl="1"/>
            <a:r>
              <a:rPr lang="en-US" sz="1800" dirty="0">
                <a:latin typeface="Garamond" panose="02020404030301010803" pitchFamily="18" charset="0"/>
                <a:ea typeface="Yu Gothic UI Semilight" panose="020B0400000000000000" pitchFamily="50" charset="-128"/>
              </a:rPr>
              <a:t>Does not explain global feature behavior</a:t>
            </a:r>
          </a:p>
          <a:p>
            <a:pPr>
              <a:buClr>
                <a:schemeClr val="tx1"/>
              </a:buClr>
            </a:pPr>
            <a:endParaRPr lang="en-US" sz="1800" dirty="0">
              <a:latin typeface="Garamond" panose="02020404030301010803" pitchFamily="18" charset="0"/>
              <a:ea typeface="Yu Gothic UI Semilight" panose="020B0400000000000000" pitchFamily="50" charset="-128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46BF270-C840-092A-BF3E-D850442BBE31}"/>
              </a:ext>
            </a:extLst>
          </p:cNvPr>
          <p:cNvSpPr txBox="1">
            <a:spLocks/>
          </p:cNvSpPr>
          <p:nvPr/>
        </p:nvSpPr>
        <p:spPr>
          <a:xfrm>
            <a:off x="1795634" y="678675"/>
            <a:ext cx="1336683" cy="418365"/>
          </a:xfrm>
          <a:prstGeom prst="rect">
            <a:avLst/>
          </a:prstGeom>
        </p:spPr>
        <p:txBody>
          <a:bodyPr/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Clr>
                <a:schemeClr val="tx1"/>
              </a:buClr>
              <a:buNone/>
            </a:pPr>
            <a:r>
              <a:rPr lang="en-US" sz="2000" u="sng" dirty="0">
                <a:latin typeface="Garamond" panose="02020404030301010803" pitchFamily="18" charset="0"/>
                <a:ea typeface="Yu Gothic UI Semilight" panose="020B0400000000000000" pitchFamily="50" charset="-128"/>
              </a:rPr>
              <a:t>Advantages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8136AFAF-55D4-E585-0EA8-E349097563D1}"/>
              </a:ext>
            </a:extLst>
          </p:cNvPr>
          <p:cNvSpPr txBox="1">
            <a:spLocks/>
          </p:cNvSpPr>
          <p:nvPr/>
        </p:nvSpPr>
        <p:spPr>
          <a:xfrm>
            <a:off x="5838306" y="671555"/>
            <a:ext cx="1716153" cy="418365"/>
          </a:xfrm>
          <a:prstGeom prst="rect">
            <a:avLst/>
          </a:prstGeom>
        </p:spPr>
        <p:txBody>
          <a:bodyPr/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Clr>
                <a:schemeClr val="tx1"/>
              </a:buClr>
              <a:buNone/>
            </a:pPr>
            <a:r>
              <a:rPr lang="en-US" sz="2000" u="sng" dirty="0">
                <a:latin typeface="Garamond" panose="02020404030301010803" pitchFamily="18" charset="0"/>
                <a:ea typeface="Yu Gothic UI Semilight" panose="020B0400000000000000" pitchFamily="50" charset="-128"/>
              </a:rPr>
              <a:t>Disadvantages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199F77F-0A93-6B91-3184-226FF2ECBA52}"/>
              </a:ext>
            </a:extLst>
          </p:cNvPr>
          <p:cNvCxnSpPr/>
          <p:nvPr/>
        </p:nvCxnSpPr>
        <p:spPr>
          <a:xfrm>
            <a:off x="4706754" y="750771"/>
            <a:ext cx="0" cy="3599848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33350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1A7879EE-565D-A121-27D0-8EDEA87EC9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t>36</a:t>
            </a:fld>
            <a:endParaRPr lang="en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3722C19-5B0A-46F5-AC77-168E7CC68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spc="-113" dirty="0">
                <a:latin typeface="Garamond" panose="02020404030301010803" pitchFamily="18" charset="0"/>
                <a:ea typeface="Yu Gothic UI Semilight" panose="020B0400000000000000" pitchFamily="50" charset="-128"/>
              </a:rPr>
              <a:t>Shapley Values</a:t>
            </a:r>
            <a:endParaRPr lang="en-US" b="1" spc="-113" dirty="0">
              <a:latin typeface="Garamond" panose="02020404030301010803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720901-C264-93B9-8A67-D56F8E73F5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266407"/>
            <a:ext cx="7772400" cy="135093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3E62145-0B46-EAC8-2EC6-C5650DE30085}"/>
              </a:ext>
            </a:extLst>
          </p:cNvPr>
          <p:cNvSpPr txBox="1"/>
          <p:nvPr/>
        </p:nvSpPr>
        <p:spPr>
          <a:xfrm>
            <a:off x="465150" y="801761"/>
            <a:ext cx="84641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Garamond" panose="02020404030301010803" pitchFamily="18" charset="0"/>
              </a:rPr>
              <a:t>For a power set </a:t>
            </a:r>
            <a:r>
              <a:rPr lang="en-US" sz="1600" i="1" dirty="0">
                <a:latin typeface="Garamond" panose="02020404030301010803" pitchFamily="18" charset="0"/>
              </a:rPr>
              <a:t>D </a:t>
            </a:r>
            <a:r>
              <a:rPr lang="en-US" sz="1600" dirty="0">
                <a:latin typeface="Garamond" panose="02020404030301010803" pitchFamily="18" charset="0"/>
              </a:rPr>
              <a:t>of all possible subsets of “players”, the Shapley value from game theory is defined as: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B337516-2A5E-0533-832D-93961802D2F2}"/>
                  </a:ext>
                </a:extLst>
              </p:cNvPr>
              <p:cNvSpPr txBox="1"/>
              <p:nvPr/>
            </p:nvSpPr>
            <p:spPr>
              <a:xfrm>
                <a:off x="465149" y="3639089"/>
                <a:ext cx="7898487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u="sng" dirty="0">
                    <a:latin typeface="Garamond" panose="02020404030301010803" pitchFamily="18" charset="0"/>
                  </a:rPr>
                  <a:t>Challenges for applying Shapley analysis: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Garamond" panose="02020404030301010803" pitchFamily="18" charset="0"/>
                  </a:rPr>
                  <a:t>Combinatorial explosion and exponential complexity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16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dirty="0">
                    <a:latin typeface="Garamond" panose="02020404030301010803" pitchFamily="18" charset="0"/>
                  </a:rPr>
                  <a:t>evaluations for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1600" dirty="0">
                    <a:latin typeface="Garamond" panose="02020404030301010803" pitchFamily="18" charset="0"/>
                  </a:rPr>
                  <a:t> features)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Garamond" panose="02020404030301010803" pitchFamily="18" charset="0"/>
                  </a:rPr>
                  <a:t>Estimation techniques with differing formulations and interpretations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Garamond" panose="02020404030301010803" pitchFamily="18" charset="0"/>
                  </a:rPr>
                  <a:t>Potentially misleading explanations, and uncertainty in explanation quality</a:t>
                </a: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B337516-2A5E-0533-832D-93961802D2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149" y="3639089"/>
                <a:ext cx="7898487" cy="1077218"/>
              </a:xfrm>
              <a:prstGeom prst="rect">
                <a:avLst/>
              </a:prstGeom>
              <a:blipFill>
                <a:blip r:embed="rId4"/>
                <a:stretch>
                  <a:fillRect l="-321" t="-1163" b="-46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D7F837A8-890F-C8ED-9101-B13EAE5DD303}"/>
              </a:ext>
            </a:extLst>
          </p:cNvPr>
          <p:cNvSpPr txBox="1"/>
          <p:nvPr/>
        </p:nvSpPr>
        <p:spPr>
          <a:xfrm>
            <a:off x="465149" y="2743439"/>
            <a:ext cx="78984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u="sng" dirty="0">
                <a:latin typeface="Garamond" panose="02020404030301010803" pitchFamily="18" charset="0"/>
              </a:rPr>
              <a:t>Recently popularized by </a:t>
            </a:r>
            <a:r>
              <a:rPr lang="en-US" sz="1600" u="sng" dirty="0" err="1">
                <a:latin typeface="Garamond" panose="02020404030301010803" pitchFamily="18" charset="0"/>
              </a:rPr>
              <a:t>SHapley</a:t>
            </a:r>
            <a:r>
              <a:rPr lang="en-US" sz="1600" u="sng" dirty="0">
                <a:latin typeface="Garamond" panose="02020404030301010803" pitchFamily="18" charset="0"/>
              </a:rPr>
              <a:t> </a:t>
            </a:r>
            <a:r>
              <a:rPr lang="en-US" sz="1600" u="sng" dirty="0" err="1">
                <a:latin typeface="Garamond" panose="02020404030301010803" pitchFamily="18" charset="0"/>
              </a:rPr>
              <a:t>Additve</a:t>
            </a:r>
            <a:r>
              <a:rPr lang="en-US" sz="1600" u="sng" dirty="0">
                <a:latin typeface="Garamond" panose="02020404030301010803" pitchFamily="18" charset="0"/>
              </a:rPr>
              <a:t> </a:t>
            </a:r>
            <a:r>
              <a:rPr lang="en-US" sz="1600" u="sng" dirty="0" err="1">
                <a:latin typeface="Garamond" panose="02020404030301010803" pitchFamily="18" charset="0"/>
              </a:rPr>
              <a:t>exPlanations</a:t>
            </a:r>
            <a:r>
              <a:rPr lang="en-US" sz="1600" u="sng" dirty="0">
                <a:latin typeface="Garamond" panose="02020404030301010803" pitchFamily="18" charset="0"/>
              </a:rPr>
              <a:t> (SHAP) for explaining feature attributions: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Garamond" panose="02020404030301010803" pitchFamily="18" charset="0"/>
              </a:rPr>
              <a:t>Useful properties (axioms of local accuracy, monotonicity, symmetry, missingness)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Garamond" panose="02020404030301010803" pitchFamily="18" charset="0"/>
              </a:rPr>
              <a:t>Can provide local interpretability with a sense of global scale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5A83ED-E3B4-954E-3D50-88F115EA9F05}"/>
              </a:ext>
            </a:extLst>
          </p:cNvPr>
          <p:cNvSpPr txBox="1"/>
          <p:nvPr/>
        </p:nvSpPr>
        <p:spPr>
          <a:xfrm>
            <a:off x="3365448" y="4733294"/>
            <a:ext cx="347062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9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Chen, H., </a:t>
            </a:r>
            <a:r>
              <a:rPr lang="en-US" sz="900" b="0" i="1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et al.</a:t>
            </a:r>
            <a:r>
              <a:rPr lang="en-US" sz="9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Algorithms to estimate Shapley value feature attributions. </a:t>
            </a:r>
            <a:r>
              <a:rPr lang="en-US" sz="900" b="0" i="1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Nat Mach </a:t>
            </a:r>
            <a:r>
              <a:rPr lang="en-US" sz="900" b="0" i="1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Intell</a:t>
            </a:r>
            <a:r>
              <a:rPr lang="en-US" sz="9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lang="en-US" sz="900" b="1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r>
              <a:rPr lang="en-US" sz="9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590–601 (2023). </a:t>
            </a:r>
            <a:endParaRPr lang="en-US" sz="7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6106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3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1A7879EE-565D-A121-27D0-8EDEA87EC9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t>37</a:t>
            </a:fld>
            <a:endParaRPr lang="en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3722C19-5B0A-46F5-AC77-168E7CC68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spc="-113" dirty="0">
                <a:latin typeface="Garamond" panose="02020404030301010803" pitchFamily="18" charset="0"/>
                <a:ea typeface="Yu Gothic UI Semilight" panose="020B0400000000000000" pitchFamily="50" charset="-128"/>
              </a:rPr>
              <a:t>Shapley Values</a:t>
            </a:r>
            <a:endParaRPr lang="en-US" b="1" spc="-113" dirty="0">
              <a:latin typeface="Garamond" panose="02020404030301010803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46AD735-C431-B535-7769-0FA4CB41FF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4898" y="1588676"/>
            <a:ext cx="5438273" cy="288787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B304019-32C3-E21D-238D-0B4E809E6C8F}"/>
              </a:ext>
            </a:extLst>
          </p:cNvPr>
          <p:cNvSpPr txBox="1"/>
          <p:nvPr/>
        </p:nvSpPr>
        <p:spPr>
          <a:xfrm>
            <a:off x="3365448" y="4733294"/>
            <a:ext cx="347062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9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Chen, H., </a:t>
            </a:r>
            <a:r>
              <a:rPr lang="en-US" sz="900" b="0" i="1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et al.</a:t>
            </a:r>
            <a:r>
              <a:rPr lang="en-US" sz="9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Algorithms to estimate Shapley value feature attributions. </a:t>
            </a:r>
            <a:r>
              <a:rPr lang="en-US" sz="900" b="0" i="1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Nat Mach </a:t>
            </a:r>
            <a:r>
              <a:rPr lang="en-US" sz="900" b="0" i="1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Intell</a:t>
            </a:r>
            <a:r>
              <a:rPr lang="en-US" sz="9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lang="en-US" sz="900" b="1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r>
              <a:rPr lang="en-US" sz="9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590–601 (2023). </a:t>
            </a:r>
            <a:endParaRPr lang="en-US" sz="7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3AC8C71-3253-FEAF-2A43-2C3D1EA960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786" y="732265"/>
            <a:ext cx="2508390" cy="2691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5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B3ABD4DC-03FF-D786-9333-9F3C6F5B33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t>38</a:t>
            </a:fld>
            <a:endParaRPr lang="en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3722C19-5B0A-46F5-AC77-168E7CC68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spc="-113" dirty="0">
                <a:latin typeface="Garamond" panose="02020404030301010803" pitchFamily="18" charset="0"/>
                <a:ea typeface="Yu Gothic UI Semilight" panose="020B0400000000000000" pitchFamily="50" charset="-128"/>
              </a:rPr>
              <a:t>Shapley Value Estimation Algorithms</a:t>
            </a:r>
            <a:endParaRPr lang="en-US" b="1" spc="-113" dirty="0">
              <a:latin typeface="Garamond" panose="02020404030301010803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5730912-E4C7-F7B8-7C2D-F2A8821B7F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8821" y="640410"/>
            <a:ext cx="6146358" cy="401927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3DA4B9E-4050-FF6B-AF84-FE3C48150662}"/>
              </a:ext>
            </a:extLst>
          </p:cNvPr>
          <p:cNvSpPr txBox="1"/>
          <p:nvPr/>
        </p:nvSpPr>
        <p:spPr>
          <a:xfrm>
            <a:off x="3365448" y="4733294"/>
            <a:ext cx="347062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9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Chen, H., </a:t>
            </a:r>
            <a:r>
              <a:rPr lang="en-US" sz="900" b="0" i="1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et al.</a:t>
            </a:r>
            <a:r>
              <a:rPr lang="en-US" sz="9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Algorithms to estimate Shapley value feature attributions. </a:t>
            </a:r>
            <a:r>
              <a:rPr lang="en-US" sz="900" b="0" i="1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Nat Mach </a:t>
            </a:r>
            <a:r>
              <a:rPr lang="en-US" sz="900" b="0" i="1" dirty="0" err="1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Intell</a:t>
            </a:r>
            <a:r>
              <a:rPr lang="en-US" sz="9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lang="en-US" sz="900" b="1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r>
              <a:rPr lang="en-US" sz="9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590–601 (2023). </a:t>
            </a:r>
            <a:endParaRPr lang="en-US" sz="7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1A682F7-F803-7F00-F01A-A7BF084B40C9}"/>
              </a:ext>
            </a:extLst>
          </p:cNvPr>
          <p:cNvSpPr/>
          <p:nvPr/>
        </p:nvSpPr>
        <p:spPr>
          <a:xfrm>
            <a:off x="1578543" y="1799924"/>
            <a:ext cx="5678905" cy="1443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1639A4A-2A0E-14A2-A803-8AAC6B2CAEB1}"/>
              </a:ext>
            </a:extLst>
          </p:cNvPr>
          <p:cNvSpPr/>
          <p:nvPr/>
        </p:nvSpPr>
        <p:spPr>
          <a:xfrm>
            <a:off x="1578542" y="2751220"/>
            <a:ext cx="5678905" cy="1443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258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C1C3BD-C0BF-4877-9A8C-1186D7C9E1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53825" y="6336792"/>
            <a:ext cx="473583" cy="36576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800" kern="1200">
                <a:solidFill>
                  <a:srgbClr val="00274C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EEB7D02-0B04-D548-A02B-EA322AB00533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3722C19-5B0A-46F5-AC77-168E7CC680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09027"/>
            <a:ext cx="7886700" cy="418364"/>
          </a:xfrm>
        </p:spPr>
        <p:txBody>
          <a:bodyPr/>
          <a:lstStyle/>
          <a:p>
            <a:r>
              <a:rPr lang="en-US" b="1" spc="-113" dirty="0">
                <a:latin typeface="Garamond" panose="02020404030301010803" pitchFamily="18" charset="0"/>
              </a:rPr>
              <a:t>Shapley Analysis: Stochastic IME Formulation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83363F2-C4D6-B6A9-E362-6A3EE7DDBBE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460"/>
          <a:stretch/>
        </p:blipFill>
        <p:spPr>
          <a:xfrm>
            <a:off x="582436" y="956701"/>
            <a:ext cx="7979128" cy="373104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97077FE-F0B3-7D3E-7A4B-10412E82ACF6}"/>
              </a:ext>
            </a:extLst>
          </p:cNvPr>
          <p:cNvSpPr txBox="1"/>
          <p:nvPr/>
        </p:nvSpPr>
        <p:spPr>
          <a:xfrm>
            <a:off x="991402" y="648924"/>
            <a:ext cx="71593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u="sng" dirty="0">
                <a:latin typeface="Garamond" panose="02020404030301010803" pitchFamily="18" charset="0"/>
              </a:rPr>
              <a:t>Interactions-based Method for Explanations (IME) -- </a:t>
            </a:r>
            <a:r>
              <a:rPr lang="en-US" sz="1600" u="sng" dirty="0" err="1">
                <a:latin typeface="Garamond" panose="02020404030301010803" pitchFamily="18" charset="0"/>
              </a:rPr>
              <a:t>Štrumbelj</a:t>
            </a:r>
            <a:r>
              <a:rPr lang="en-US" sz="1600" u="sng" dirty="0">
                <a:latin typeface="Garamond" panose="02020404030301010803" pitchFamily="18" charset="0"/>
              </a:rPr>
              <a:t> and </a:t>
            </a:r>
            <a:r>
              <a:rPr lang="en-US" sz="1600" u="sng" dirty="0" err="1">
                <a:latin typeface="Garamond" panose="02020404030301010803" pitchFamily="18" charset="0"/>
              </a:rPr>
              <a:t>Kononenko</a:t>
            </a:r>
            <a:r>
              <a:rPr lang="en-US" sz="1600" u="sng" dirty="0">
                <a:latin typeface="Garamond" panose="02020404030301010803" pitchFamily="18" charset="0"/>
              </a:rPr>
              <a:t> (2014)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3CAD84-00AF-79C1-0F55-FA69E6C56175}"/>
              </a:ext>
            </a:extLst>
          </p:cNvPr>
          <p:cNvSpPr txBox="1"/>
          <p:nvPr/>
        </p:nvSpPr>
        <p:spPr>
          <a:xfrm>
            <a:off x="3110491" y="4654919"/>
            <a:ext cx="378390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</a:rPr>
              <a:t>Molnar, C. (2022), Interpretable Machine Learning:</a:t>
            </a:r>
          </a:p>
          <a:p>
            <a:r>
              <a:rPr lang="en-US" sz="900" dirty="0">
                <a:solidFill>
                  <a:schemeClr val="bg1"/>
                </a:solidFill>
              </a:rPr>
              <a:t>A Guide for Making Black Box Models Explainable (2nd ed.).</a:t>
            </a:r>
          </a:p>
          <a:p>
            <a:r>
              <a:rPr lang="en-US" sz="900" dirty="0">
                <a:solidFill>
                  <a:schemeClr val="bg1"/>
                </a:solidFill>
              </a:rPr>
              <a:t>christophm.github.io/interpretable-ml-book/</a:t>
            </a:r>
          </a:p>
        </p:txBody>
      </p:sp>
      <p:sp>
        <p:nvSpPr>
          <p:cNvPr id="6" name="Slide Number Placeholder 6">
            <a:extLst>
              <a:ext uri="{FF2B5EF4-FFF2-40B4-BE49-F238E27FC236}">
                <a16:creationId xmlns:a16="http://schemas.microsoft.com/office/drawing/2014/main" id="{361518B3-B505-78AB-AFF7-6128D164F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92188" y="-4156"/>
            <a:ext cx="2057400" cy="274637"/>
          </a:xfrm>
        </p:spPr>
        <p:txBody>
          <a:bodyPr/>
          <a:lstStyle/>
          <a:p>
            <a:fld id="{8B6729F4-8A81-E14F-8AB5-B7B64614EE82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39597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82ECE1F-E420-774A-ADCE-0F5F9DF9B7F7}"/>
              </a:ext>
            </a:extLst>
          </p:cNvPr>
          <p:cNvSpPr txBox="1">
            <a:spLocks/>
          </p:cNvSpPr>
          <p:nvPr/>
        </p:nvSpPr>
        <p:spPr>
          <a:xfrm>
            <a:off x="573787" y="585523"/>
            <a:ext cx="7996427" cy="3972454"/>
          </a:xfrm>
          <a:prstGeom prst="rect">
            <a:avLst/>
          </a:prstGeom>
        </p:spPr>
        <p:txBody>
          <a:bodyPr/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lang="en-US" sz="1600" dirty="0">
                <a:latin typeface="Garamond" panose="02020404030301010803" pitchFamily="18" charset="0"/>
                <a:ea typeface="Yu Gothic UI Semilight" panose="020B0400000000000000" pitchFamily="50" charset="-128"/>
              </a:rPr>
              <a:t>Explainable AI (XAI) background and motivation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>
                <a:latin typeface="Garamond" panose="02020404030301010803" pitchFamily="18" charset="0"/>
                <a:ea typeface="Yu Gothic UI Semilight" panose="020B0400000000000000" pitchFamily="50" charset="-128"/>
              </a:rPr>
              <a:t>Inherently interpretable modeling</a:t>
            </a:r>
          </a:p>
          <a:p>
            <a:pPr marL="800089" lvl="1" indent="-342900">
              <a:buFont typeface="+mj-lt"/>
              <a:buAutoNum type="arabicPeriod"/>
            </a:pPr>
            <a:r>
              <a:rPr lang="en-US" sz="1400" dirty="0">
                <a:latin typeface="Garamond" panose="02020404030301010803" pitchFamily="18" charset="0"/>
                <a:ea typeface="Yu Gothic UI Semilight" panose="020B0400000000000000" pitchFamily="50" charset="-128"/>
              </a:rPr>
              <a:t>Linear regression</a:t>
            </a:r>
          </a:p>
          <a:p>
            <a:pPr marL="800089" lvl="1" indent="-342900">
              <a:buFont typeface="+mj-lt"/>
              <a:buAutoNum type="arabicPeriod"/>
            </a:pPr>
            <a:r>
              <a:rPr lang="en-US" sz="1400" dirty="0">
                <a:latin typeface="Garamond" panose="02020404030301010803" pitchFamily="18" charset="0"/>
                <a:ea typeface="Yu Gothic UI Semilight" panose="020B0400000000000000" pitchFamily="50" charset="-128"/>
              </a:rPr>
              <a:t>Decision trees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>
                <a:latin typeface="Garamond" panose="02020404030301010803" pitchFamily="18" charset="0"/>
                <a:ea typeface="Yu Gothic UI Semilight" panose="020B0400000000000000" pitchFamily="50" charset="-128"/>
              </a:rPr>
              <a:t>Anomaly detection and interpretation</a:t>
            </a:r>
          </a:p>
          <a:p>
            <a:pPr marL="800089" lvl="1" indent="-342900">
              <a:buFont typeface="+mj-lt"/>
              <a:buAutoNum type="arabicPeriod"/>
            </a:pPr>
            <a:r>
              <a:rPr lang="en-US" sz="1400" dirty="0">
                <a:latin typeface="Garamond" panose="02020404030301010803" pitchFamily="18" charset="0"/>
                <a:ea typeface="Yu Gothic UI Semilight" panose="020B0400000000000000" pitchFamily="50" charset="-128"/>
              </a:rPr>
              <a:t>Principal component analysis </a:t>
            </a:r>
          </a:p>
          <a:p>
            <a:pPr marL="800089" lvl="1" indent="-342900">
              <a:buFont typeface="+mj-lt"/>
              <a:buAutoNum type="arabicPeriod"/>
            </a:pPr>
            <a:r>
              <a:rPr lang="en-US" sz="1400" dirty="0">
                <a:latin typeface="Garamond" panose="02020404030301010803" pitchFamily="18" charset="0"/>
                <a:ea typeface="Yu Gothic UI Semilight" panose="020B0400000000000000" pitchFamily="50" charset="-128"/>
              </a:rPr>
              <a:t>One-class support vector machine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>
                <a:latin typeface="Garamond" panose="02020404030301010803" pitchFamily="18" charset="0"/>
                <a:ea typeface="Yu Gothic UI Semilight" panose="020B0400000000000000" pitchFamily="50" charset="-128"/>
              </a:rPr>
              <a:t>Counterfactual explanations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>
                <a:latin typeface="Garamond" panose="02020404030301010803" pitchFamily="18" charset="0"/>
                <a:ea typeface="Yu Gothic UI Semilight" panose="020B0400000000000000" pitchFamily="50" charset="-128"/>
              </a:rPr>
              <a:t>Model-agnostic explanations</a:t>
            </a:r>
          </a:p>
          <a:p>
            <a:pPr marL="800089" lvl="1" indent="-342900">
              <a:buFont typeface="+mj-lt"/>
              <a:buAutoNum type="arabicPeriod"/>
            </a:pPr>
            <a:r>
              <a:rPr lang="en-US" sz="1400" dirty="0">
                <a:latin typeface="Garamond" panose="02020404030301010803" pitchFamily="18" charset="0"/>
                <a:ea typeface="Yu Gothic UI Semilight" panose="020B0400000000000000" pitchFamily="50" charset="-128"/>
              </a:rPr>
              <a:t>LIME: Local Interpretable Model-Agnostic Explanations</a:t>
            </a:r>
          </a:p>
          <a:p>
            <a:pPr marL="800089" lvl="1" indent="-342900">
              <a:buFont typeface="+mj-lt"/>
              <a:buAutoNum type="arabicPeriod"/>
            </a:pPr>
            <a:r>
              <a:rPr lang="en-US" sz="1400" dirty="0">
                <a:latin typeface="Garamond" panose="02020404030301010803" pitchFamily="18" charset="0"/>
                <a:ea typeface="Yu Gothic UI Semilight" panose="020B0400000000000000" pitchFamily="50" charset="-128"/>
              </a:rPr>
              <a:t>SHAP: </a:t>
            </a:r>
            <a:r>
              <a:rPr lang="en-US" sz="1400" dirty="0" err="1">
                <a:latin typeface="Garamond" panose="02020404030301010803" pitchFamily="18" charset="0"/>
                <a:ea typeface="Yu Gothic UI Semilight" panose="020B0400000000000000" pitchFamily="50" charset="-128"/>
              </a:rPr>
              <a:t>SHapley</a:t>
            </a:r>
            <a:r>
              <a:rPr lang="en-US" sz="1400" dirty="0">
                <a:latin typeface="Garamond" panose="02020404030301010803" pitchFamily="18" charset="0"/>
                <a:ea typeface="Yu Gothic UI Semilight" panose="020B0400000000000000" pitchFamily="50" charset="-128"/>
              </a:rPr>
              <a:t> Additive </a:t>
            </a:r>
            <a:r>
              <a:rPr lang="en-US" sz="1400" dirty="0" err="1">
                <a:latin typeface="Garamond" panose="02020404030301010803" pitchFamily="18" charset="0"/>
                <a:ea typeface="Yu Gothic UI Semilight" panose="020B0400000000000000" pitchFamily="50" charset="-128"/>
              </a:rPr>
              <a:t>exPlanations</a:t>
            </a:r>
            <a:endParaRPr lang="en-US" sz="1400" dirty="0">
              <a:latin typeface="Garamond" panose="02020404030301010803" pitchFamily="18" charset="0"/>
              <a:ea typeface="Yu Gothic UI Semilight" panose="020B0400000000000000" pitchFamily="50" charset="-128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600" dirty="0">
                <a:latin typeface="Garamond" panose="02020404030301010803" pitchFamily="18" charset="0"/>
                <a:ea typeface="Yu Gothic UI Semilight" panose="020B0400000000000000" pitchFamily="50" charset="-128"/>
              </a:rPr>
              <a:t>Responsible usage of XAI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DF8EECD-3FC5-849A-CC44-116CB6220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786" y="109027"/>
            <a:ext cx="7996428" cy="418364"/>
          </a:xfrm>
        </p:spPr>
        <p:txBody>
          <a:bodyPr/>
          <a:lstStyle/>
          <a:p>
            <a:r>
              <a:rPr lang="en-US" b="1" spc="-113" dirty="0">
                <a:latin typeface="Garamond" panose="02020404030301010803" pitchFamily="18" charset="0"/>
                <a:ea typeface="Yu Gothic UI Semilight" panose="020B0400000000000000" pitchFamily="50" charset="-128"/>
              </a:rPr>
              <a:t>Module Agenda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FA25E17-914F-CD5A-B3AB-4DF17D7590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53825" y="6336792"/>
            <a:ext cx="473583" cy="36576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800" kern="1200">
                <a:solidFill>
                  <a:srgbClr val="00274C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EEB7D02-0B04-D548-A02B-EA322AB00533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2" name="Slide Number Placeholder 6">
            <a:extLst>
              <a:ext uri="{FF2B5EF4-FFF2-40B4-BE49-F238E27FC236}">
                <a16:creationId xmlns:a16="http://schemas.microsoft.com/office/drawing/2014/main" id="{40E5D043-618E-DD15-2EA0-7E75D9985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92188" y="-4156"/>
            <a:ext cx="2057400" cy="274637"/>
          </a:xfrm>
        </p:spPr>
        <p:txBody>
          <a:bodyPr/>
          <a:lstStyle/>
          <a:p>
            <a:fld id="{8B6729F4-8A81-E14F-8AB5-B7B64614EE82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806885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C1C3BD-C0BF-4877-9A8C-1186D7C9E1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53825" y="6336792"/>
            <a:ext cx="473583" cy="36576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800" kern="1200">
                <a:solidFill>
                  <a:srgbClr val="00274C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EEB7D02-0B04-D548-A02B-EA322AB00533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3722C19-5B0A-46F5-AC77-168E7CC680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09027"/>
            <a:ext cx="7886700" cy="418364"/>
          </a:xfrm>
        </p:spPr>
        <p:txBody>
          <a:bodyPr/>
          <a:lstStyle/>
          <a:p>
            <a:r>
              <a:rPr lang="en-US" b="1" spc="-113" dirty="0">
                <a:latin typeface="Garamond" panose="02020404030301010803" pitchFamily="18" charset="0"/>
              </a:rPr>
              <a:t>SHAP: Important Properties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675BD95-A484-F8D3-0832-09C048B4D771}"/>
                  </a:ext>
                </a:extLst>
              </p:cNvPr>
              <p:cNvSpPr txBox="1"/>
              <p:nvPr/>
            </p:nvSpPr>
            <p:spPr>
              <a:xfrm>
                <a:off x="628649" y="677339"/>
                <a:ext cx="7886700" cy="460805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Bef>
                    <a:spcPts val="450"/>
                  </a:spcBef>
                </a:pPr>
                <a:r>
                  <a:rPr lang="en-US" sz="1600" u="sng" dirty="0">
                    <a:latin typeface="Garamond" panose="02020404030301010803" pitchFamily="18" charset="0"/>
                    <a:ea typeface="Yu Gothic UI Semilight" panose="020B0400000000000000" pitchFamily="34" charset="-128"/>
                  </a:rPr>
                  <a:t>SHAP</a:t>
                </a:r>
                <a:r>
                  <a:rPr lang="en-US" sz="1600" dirty="0">
                    <a:latin typeface="Garamond" panose="02020404030301010803" pitchFamily="18" charset="0"/>
                    <a:ea typeface="Yu Gothic UI Semilight" panose="020B0400000000000000" pitchFamily="34" charset="-128"/>
                  </a:rPr>
                  <a:t>: </a:t>
                </a:r>
                <a:r>
                  <a:rPr lang="en-US" sz="1600" dirty="0" err="1">
                    <a:latin typeface="Garamond" panose="02020404030301010803" pitchFamily="18" charset="0"/>
                    <a:ea typeface="Yu Gothic UI Semilight" panose="020B0400000000000000" pitchFamily="34" charset="-128"/>
                  </a:rPr>
                  <a:t>SHapley</a:t>
                </a:r>
                <a:r>
                  <a:rPr lang="en-US" sz="1600" dirty="0">
                    <a:latin typeface="Garamond" panose="02020404030301010803" pitchFamily="18" charset="0"/>
                    <a:ea typeface="Yu Gothic UI Semilight" panose="020B0400000000000000" pitchFamily="34" charset="-128"/>
                  </a:rPr>
                  <a:t> Additive </a:t>
                </a:r>
                <a:r>
                  <a:rPr lang="en-US" sz="1600" dirty="0" err="1">
                    <a:latin typeface="Garamond" panose="02020404030301010803" pitchFamily="18" charset="0"/>
                    <a:ea typeface="Yu Gothic UI Semilight" panose="020B0400000000000000" pitchFamily="34" charset="-128"/>
                  </a:rPr>
                  <a:t>exPlanations</a:t>
                </a:r>
                <a:r>
                  <a:rPr lang="en-US" sz="1600" dirty="0">
                    <a:latin typeface="Garamond" panose="02020404030301010803" pitchFamily="18" charset="0"/>
                    <a:ea typeface="Yu Gothic UI Semilight" panose="020B0400000000000000" pitchFamily="34" charset="-128"/>
                  </a:rPr>
                  <a:t> (Lundberg and Lee, 2017)</a:t>
                </a:r>
              </a:p>
              <a:p>
                <a:pPr marL="557213" lvl="1" indent="-214313">
                  <a:spcBef>
                    <a:spcPts val="450"/>
                  </a:spcBef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Garamond" panose="02020404030301010803" pitchFamily="18" charset="0"/>
                    <a:ea typeface="Yu Gothic UI Semilight" panose="020B0400000000000000" pitchFamily="34" charset="-128"/>
                  </a:rPr>
                  <a:t>Python-based methods (</a:t>
                </a:r>
                <a:r>
                  <a:rPr lang="en-US" dirty="0" err="1">
                    <a:latin typeface="Garamond" panose="02020404030301010803" pitchFamily="18" charset="0"/>
                    <a:ea typeface="Yu Gothic UI Semilight" panose="020B0400000000000000" pitchFamily="34" charset="-128"/>
                  </a:rPr>
                  <a:t>TreeSHAP</a:t>
                </a:r>
                <a:r>
                  <a:rPr lang="en-US" dirty="0">
                    <a:latin typeface="Garamond" panose="02020404030301010803" pitchFamily="18" charset="0"/>
                    <a:ea typeface="Yu Gothic UI Semilight" panose="020B0400000000000000" pitchFamily="34" charset="-128"/>
                  </a:rPr>
                  <a:t>, </a:t>
                </a:r>
                <a:r>
                  <a:rPr lang="en-US" dirty="0" err="1">
                    <a:latin typeface="Garamond" panose="02020404030301010803" pitchFamily="18" charset="0"/>
                    <a:ea typeface="Yu Gothic UI Semilight" panose="020B0400000000000000" pitchFamily="34" charset="-128"/>
                  </a:rPr>
                  <a:t>KernelSHAP</a:t>
                </a:r>
                <a:r>
                  <a:rPr lang="en-US" dirty="0">
                    <a:latin typeface="Garamond" panose="02020404030301010803" pitchFamily="18" charset="0"/>
                    <a:ea typeface="Yu Gothic UI Semilight" panose="020B0400000000000000" pitchFamily="34" charset="-128"/>
                  </a:rPr>
                  <a:t>)</a:t>
                </a:r>
              </a:p>
              <a:p>
                <a:pPr marL="557213" lvl="1" indent="-214313">
                  <a:spcBef>
                    <a:spcPts val="450"/>
                  </a:spcBef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Garamond" panose="02020404030301010803" pitchFamily="18" charset="0"/>
                    <a:ea typeface="Yu Gothic UI Semilight" panose="020B0400000000000000" pitchFamily="34" charset="-128"/>
                  </a:rPr>
                  <a:t>Eventually extended towards model agnostic methods</a:t>
                </a:r>
              </a:p>
              <a:p>
                <a:pPr marL="342900" lvl="1">
                  <a:spcBef>
                    <a:spcPts val="450"/>
                  </a:spcBef>
                </a:pPr>
                <a:endParaRPr lang="en-US" dirty="0">
                  <a:latin typeface="Garamond" panose="02020404030301010803" pitchFamily="18" charset="0"/>
                  <a:ea typeface="Yu Gothic UI Semilight" panose="020B0400000000000000" pitchFamily="34" charset="-128"/>
                </a:endParaRPr>
              </a:p>
              <a:p>
                <a:pPr marL="257175" indent="-257175">
                  <a:spcBef>
                    <a:spcPts val="450"/>
                  </a:spcBef>
                  <a:buAutoNum type="arabicParenR"/>
                </a:pPr>
                <a:r>
                  <a:rPr lang="en-US" sz="1600" b="1" dirty="0">
                    <a:latin typeface="Garamond" panose="02020404030301010803" pitchFamily="18" charset="0"/>
                    <a:ea typeface="Yu Gothic UI Semilight" panose="020B0400000000000000" pitchFamily="34" charset="-128"/>
                  </a:rPr>
                  <a:t>Local Accuracy</a:t>
                </a:r>
              </a:p>
              <a:p>
                <a:pPr lvl="1">
                  <a:spcBef>
                    <a:spcPts val="450"/>
                  </a:spcBef>
                </a:pPr>
                <a:r>
                  <a:rPr lang="en-US" dirty="0">
                    <a:latin typeface="Garamond" panose="02020404030301010803" pitchFamily="18" charset="0"/>
                    <a:ea typeface="Yu Gothic UI Semilight" panose="020B0400000000000000" pitchFamily="34" charset="-128"/>
                  </a:rPr>
                  <a:t>Sum of all feature attributions equals the prediction:</a:t>
                </a:r>
              </a:p>
              <a:p>
                <a:pPr lvl="1">
                  <a:spcBef>
                    <a:spcPts val="45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>
                          <a:latin typeface="Cambria Math" panose="02040503050406030204" pitchFamily="18" charset="0"/>
                          <a:ea typeface="Yu Gothic UI Semilight" panose="020B0400000000000000" pitchFamily="34" charset="-128"/>
                        </a:rPr>
                        <m:t>𝑓</m:t>
                      </m:r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  <a:ea typeface="Yu Gothic UI Semilight" panose="020B0400000000000000" pitchFamily="34" charset="-128"/>
                            </a:rPr>
                          </m:ctrlPr>
                        </m:d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  <a:ea typeface="Yu Gothic UI Semilight" panose="020B0400000000000000" pitchFamily="34" charset="-128"/>
                            </a:rPr>
                            <m:t>𝑥</m:t>
                          </m:r>
                        </m:e>
                      </m:d>
                      <m:r>
                        <a:rPr lang="en-US" i="1" dirty="0">
                          <a:latin typeface="Cambria Math" panose="02040503050406030204" pitchFamily="18" charset="0"/>
                          <a:ea typeface="Yu Gothic UI Semilight" panose="020B0400000000000000" pitchFamily="34" charset="-128"/>
                        </a:rPr>
                        <m:t>=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  <a:ea typeface="Yu Gothic UI Semilight" panose="020B0400000000000000" pitchFamily="34" charset="-128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  <a:ea typeface="Yu Gothic UI Semilight" panose="020B0400000000000000" pitchFamily="34" charset="-128"/>
                            </a:rPr>
                            <m:t>𝜙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  <a:ea typeface="Yu Gothic UI Semilight" panose="020B0400000000000000" pitchFamily="34" charset="-128"/>
                            </a:rPr>
                            <m:t>0</m:t>
                          </m:r>
                        </m:sub>
                      </m:sSub>
                      <m:r>
                        <a:rPr lang="en-US" i="1" dirty="0">
                          <a:latin typeface="Cambria Math" panose="02040503050406030204" pitchFamily="18" charset="0"/>
                          <a:ea typeface="Yu Gothic UI Semilight" panose="020B0400000000000000" pitchFamily="34" charset="-128"/>
                        </a:rPr>
                        <m:t>(</m:t>
                      </m:r>
                      <m:r>
                        <a:rPr lang="en-US" i="1" dirty="0">
                          <a:latin typeface="Cambria Math" panose="02040503050406030204" pitchFamily="18" charset="0"/>
                          <a:ea typeface="Yu Gothic UI Semilight" panose="020B0400000000000000" pitchFamily="34" charset="-128"/>
                        </a:rPr>
                        <m:t>𝑓</m:t>
                      </m:r>
                      <m:r>
                        <a:rPr lang="en-US" i="1" dirty="0">
                          <a:latin typeface="Cambria Math" panose="02040503050406030204" pitchFamily="18" charset="0"/>
                          <a:ea typeface="Yu Gothic UI Semilight" panose="020B0400000000000000" pitchFamily="34" charset="-128"/>
                        </a:rPr>
                        <m:t>) +</m:t>
                      </m:r>
                      <m:nary>
                        <m:naryPr>
                          <m:chr m:val="∑"/>
                          <m:ctrlPr>
                            <a:rPr lang="en-US" i="1" dirty="0">
                              <a:latin typeface="Cambria Math" panose="02040503050406030204" pitchFamily="18" charset="0"/>
                              <a:ea typeface="Yu Gothic UI Semilight" panose="020B0400000000000000" pitchFamily="34" charset="-128"/>
                            </a:rPr>
                          </m:ctrlPr>
                        </m:naryPr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Yu Gothic UI Semilight" panose="020B0400000000000000" pitchFamily="34" charset="-128"/>
                            </a:rPr>
                            <m:t>𝑖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  <a:ea typeface="Yu Gothic UI Semilight" panose="020B0400000000000000" pitchFamily="34" charset="-128"/>
                            </a:rPr>
                            <m:t>=1</m:t>
                          </m:r>
                        </m:sub>
                        <m:sup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Yu Gothic UI Semilight" panose="020B0400000000000000" pitchFamily="34" charset="-128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  <a:ea typeface="Yu Gothic UI Semilight" panose="020B0400000000000000" pitchFamily="34" charset="-128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  <a:ea typeface="Yu Gothic UI Semilight" panose="020B0400000000000000" pitchFamily="34" charset="-128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  <a:ea typeface="Yu Gothic UI Semilight" panose="020B0400000000000000" pitchFamily="34" charset="-128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 dirty="0">
                              <a:latin typeface="Cambria Math" panose="02040503050406030204" pitchFamily="18" charset="0"/>
                              <a:ea typeface="Yu Gothic UI Semilight" panose="020B0400000000000000" pitchFamily="34" charset="-128"/>
                            </a:rPr>
                            <m:t>(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  <a:ea typeface="Yu Gothic UI Semilight" panose="020B0400000000000000" pitchFamily="34" charset="-128"/>
                            </a:rPr>
                            <m:t>𝑓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  <a:ea typeface="Yu Gothic UI Semilight" panose="020B0400000000000000" pitchFamily="34" charset="-128"/>
                            </a:rPr>
                            <m:t>,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  <a:ea typeface="Yu Gothic UI Semilight" panose="020B0400000000000000" pitchFamily="34" charset="-128"/>
                            </a:rPr>
                            <m:t>𝑥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  <a:ea typeface="Yu Gothic UI Semilight" panose="020B0400000000000000" pitchFamily="34" charset="-128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>
                  <a:latin typeface="Garamond" panose="02020404030301010803" pitchFamily="18" charset="0"/>
                  <a:ea typeface="Yu Gothic UI Semilight" panose="020B0400000000000000" pitchFamily="34" charset="-128"/>
                </a:endParaRPr>
              </a:p>
              <a:p>
                <a:pPr marL="257175" indent="-257175">
                  <a:spcBef>
                    <a:spcPts val="450"/>
                  </a:spcBef>
                  <a:buAutoNum type="arabicParenR"/>
                </a:pPr>
                <a:r>
                  <a:rPr lang="en-US" sz="1600" b="1" dirty="0">
                    <a:latin typeface="Garamond" panose="02020404030301010803" pitchFamily="18" charset="0"/>
                    <a:ea typeface="Yu Gothic UI Semilight" panose="020B0400000000000000" pitchFamily="34" charset="-128"/>
                  </a:rPr>
                  <a:t>Missingness</a:t>
                </a:r>
              </a:p>
              <a:p>
                <a:pPr lvl="1">
                  <a:spcBef>
                    <a:spcPts val="450"/>
                  </a:spcBef>
                </a:pPr>
                <a:r>
                  <a:rPr lang="en-US" dirty="0">
                    <a:latin typeface="Garamond" panose="02020404030301010803" pitchFamily="18" charset="0"/>
                    <a:ea typeface="Yu Gothic UI Semilight" panose="020B0400000000000000" pitchFamily="34" charset="-128"/>
                  </a:rPr>
                  <a:t>Absent features have no attribution:</a:t>
                </a:r>
              </a:p>
              <a:p>
                <a:pPr lvl="1">
                  <a:spcBef>
                    <a:spcPts val="45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>
                          <a:latin typeface="Cambria Math" panose="02040503050406030204" pitchFamily="18" charset="0"/>
                          <a:ea typeface="Yu Gothic UI Semilight" panose="020B0400000000000000" pitchFamily="34" charset="-128"/>
                        </a:rPr>
                        <m:t>𝐼𝐹</m:t>
                      </m:r>
                      <m:r>
                        <a:rPr lang="en-US" i="1" dirty="0">
                          <a:latin typeface="Cambria Math" panose="02040503050406030204" pitchFamily="18" charset="0"/>
                          <a:ea typeface="Yu Gothic UI Semilight" panose="020B0400000000000000" pitchFamily="34" charset="-128"/>
                        </a:rPr>
                        <m:t>   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∪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</m:e>
                      </m:d>
                      <m:r>
                        <a:rPr lang="en-US" i="1" dirty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 err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d>
                      <m:r>
                        <a:rPr lang="en-US" i="1" dirty="0">
                          <a:latin typeface="Cambria Math" panose="02040503050406030204" pitchFamily="18" charset="0"/>
                        </a:rPr>
                        <m:t>  ∀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⊆</m:t>
                      </m:r>
                      <m:r>
                        <m:rPr>
                          <m:nor/>
                        </m:rPr>
                        <a:rPr lang="en-US" b="0" i="0" dirty="0" smtClean="0">
                          <a:latin typeface="Cambria Math" panose="02040503050406030204" pitchFamily="18" charset="0"/>
                        </a:rPr>
                        <m:t>D</m:t>
                      </m:r>
                      <m:r>
                        <m:rPr>
                          <m:nor/>
                        </m:rPr>
                        <a:rPr lang="en-US" dirty="0">
                          <a:latin typeface="Garamond" panose="02020404030301010803" pitchFamily="18" charset="0"/>
                        </a:rPr>
                        <m:t>,     </m:t>
                      </m:r>
                      <m:r>
                        <m:rPr>
                          <m:nor/>
                        </m:rPr>
                        <a:rPr lang="en-US" dirty="0">
                          <a:latin typeface="Garamond" panose="02020404030301010803" pitchFamily="18" charset="0"/>
                        </a:rPr>
                        <m:t>THEN</m:t>
                      </m:r>
                      <m:r>
                        <m:rPr>
                          <m:nor/>
                        </m:rPr>
                        <a:rPr lang="en-US" dirty="0">
                          <a:latin typeface="Garamond" panose="02020404030301010803" pitchFamily="18" charset="0"/>
                        </a:rPr>
                        <m:t>    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i="1" dirty="0">
                              <a:latin typeface="Cambria Math" panose="02040503050406030204" pitchFamily="18" charset="0"/>
                            </a:rPr>
                            <m:t>ϕ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i="1" dirty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>
                  <a:latin typeface="Garamond" panose="02020404030301010803" pitchFamily="18" charset="0"/>
                  <a:ea typeface="Yu Gothic UI Semilight" panose="020B0400000000000000" pitchFamily="34" charset="-128"/>
                </a:endParaRPr>
              </a:p>
              <a:p>
                <a:pPr marL="257175" indent="-257175">
                  <a:spcBef>
                    <a:spcPts val="450"/>
                  </a:spcBef>
                  <a:buAutoNum type="arabicParenR"/>
                </a:pPr>
                <a:r>
                  <a:rPr lang="en-US" sz="1600" b="1" dirty="0">
                    <a:latin typeface="Garamond" panose="02020404030301010803" pitchFamily="18" charset="0"/>
                    <a:ea typeface="Yu Gothic UI Semilight" panose="020B0400000000000000" pitchFamily="34" charset="-128"/>
                  </a:rPr>
                  <a:t>Consistency</a:t>
                </a:r>
              </a:p>
              <a:p>
                <a:pPr lvl="1">
                  <a:spcBef>
                    <a:spcPts val="450"/>
                  </a:spcBef>
                </a:pPr>
                <a:r>
                  <a:rPr lang="en-US" dirty="0">
                    <a:latin typeface="Garamond" panose="02020404030301010803" pitchFamily="18" charset="0"/>
                    <a:ea typeface="Yu Gothic UI Semilight" panose="020B0400000000000000" pitchFamily="34" charset="-128"/>
                  </a:rPr>
                  <a:t>Increasing impact of a feature does not decrease attribution of that feature:</a:t>
                </a:r>
              </a:p>
              <a:p>
                <a:pPr lvl="1">
                  <a:spcBef>
                    <a:spcPts val="45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>
                          <a:latin typeface="Cambria Math" panose="02040503050406030204" pitchFamily="18" charset="0"/>
                          <a:ea typeface="Yu Gothic UI Semilight" panose="020B0400000000000000" pitchFamily="34" charset="-128"/>
                        </a:rPr>
                        <m:t>𝐼𝐹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d>
                      <m:r>
                        <a:rPr lang="en-US" i="1" dirty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\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</m:e>
                      </m:d>
                      <m:r>
                        <a:rPr lang="en-US" i="1" dirty="0">
                          <a:latin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d>
                      <m:r>
                        <a:rPr lang="en-US" i="1" dirty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\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</m:e>
                      </m:d>
                      <m:r>
                        <a:rPr lang="en-US" i="1" dirty="0">
                          <a:latin typeface="Cambria Math" panose="02040503050406030204" pitchFamily="18" charset="0"/>
                        </a:rPr>
                        <m:t>   ∀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⊆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m:rPr>
                          <m:nor/>
                        </m:rPr>
                        <a:rPr lang="en-US" dirty="0">
                          <a:latin typeface="Garamond" panose="02020404030301010803" pitchFamily="18" charset="0"/>
                        </a:rPr>
                        <m:t>,     </m:t>
                      </m:r>
                      <m:r>
                        <m:rPr>
                          <m:nor/>
                        </m:rPr>
                        <a:rPr lang="en-US" dirty="0">
                          <a:latin typeface="Garamond" panose="02020404030301010803" pitchFamily="18" charset="0"/>
                        </a:rPr>
                        <m:t>THEN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m:rPr>
                              <m:sty m:val="p"/>
                            </m:rPr>
                            <a:rPr lang="en-US" i="1" dirty="0">
                              <a:latin typeface="Cambria Math" panose="02040503050406030204" pitchFamily="18" charset="0"/>
                            </a:rPr>
                            <m:t>ϕ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′,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i="1" dirty="0">
                          <a:latin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i="1" dirty="0">
                              <a:latin typeface="Cambria Math" panose="02040503050406030204" pitchFamily="18" charset="0"/>
                            </a:rPr>
                            <m:t>ϕ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dirty="0">
                  <a:latin typeface="Garamond" panose="02020404030301010803" pitchFamily="18" charset="0"/>
                  <a:ea typeface="Yu Gothic UI Semilight" panose="020B0400000000000000" pitchFamily="34" charset="-128"/>
                </a:endParaRPr>
              </a:p>
              <a:p>
                <a:pPr lvl="1">
                  <a:spcBef>
                    <a:spcPts val="450"/>
                  </a:spcBef>
                </a:pPr>
                <a:endParaRPr lang="en-US" dirty="0">
                  <a:latin typeface="Garamond" panose="02020404030301010803" pitchFamily="18" charset="0"/>
                  <a:ea typeface="Yu Gothic UI Semilight" panose="020B0400000000000000" pitchFamily="34" charset="-128"/>
                </a:endParaRPr>
              </a:p>
              <a:p>
                <a:pPr lvl="1">
                  <a:spcBef>
                    <a:spcPts val="450"/>
                  </a:spcBef>
                </a:pPr>
                <a:endParaRPr lang="en-US" dirty="0">
                  <a:latin typeface="Yu Gothic UI Semilight" panose="020B0400000000000000" pitchFamily="34" charset="-128"/>
                  <a:ea typeface="Yu Gothic UI Semilight" panose="020B0400000000000000" pitchFamily="34" charset="-128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675BD95-A484-F8D3-0832-09C048B4D7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49" y="677339"/>
                <a:ext cx="7886700" cy="4608056"/>
              </a:xfrm>
              <a:prstGeom prst="rect">
                <a:avLst/>
              </a:prstGeom>
              <a:blipFill>
                <a:blip r:embed="rId3"/>
                <a:stretch>
                  <a:fillRect l="-322" t="-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FA5B569A-B7B6-07B7-79F6-0EC471C7EF51}"/>
              </a:ext>
            </a:extLst>
          </p:cNvPr>
          <p:cNvSpPr txBox="1"/>
          <p:nvPr/>
        </p:nvSpPr>
        <p:spPr>
          <a:xfrm>
            <a:off x="3110491" y="4654919"/>
            <a:ext cx="378390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</a:rPr>
              <a:t>Molnar, C. (2022), Interpretable Machine Learning:</a:t>
            </a:r>
          </a:p>
          <a:p>
            <a:r>
              <a:rPr lang="en-US" sz="900" dirty="0">
                <a:solidFill>
                  <a:schemeClr val="bg1"/>
                </a:solidFill>
              </a:rPr>
              <a:t>A Guide for Making Black Box Models Explainable (2nd ed.).</a:t>
            </a:r>
          </a:p>
          <a:p>
            <a:r>
              <a:rPr lang="en-US" sz="900" dirty="0">
                <a:solidFill>
                  <a:schemeClr val="bg1"/>
                </a:solidFill>
              </a:rPr>
              <a:t>christophm.github.io/interpretable-ml-book/</a:t>
            </a:r>
          </a:p>
        </p:txBody>
      </p:sp>
      <p:sp>
        <p:nvSpPr>
          <p:cNvPr id="3" name="Slide Number Placeholder 6">
            <a:extLst>
              <a:ext uri="{FF2B5EF4-FFF2-40B4-BE49-F238E27FC236}">
                <a16:creationId xmlns:a16="http://schemas.microsoft.com/office/drawing/2014/main" id="{5A42EAD1-E96B-70E6-32F9-1C3DD4EF1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92188" y="-4156"/>
            <a:ext cx="2057400" cy="274637"/>
          </a:xfrm>
        </p:spPr>
        <p:txBody>
          <a:bodyPr/>
          <a:lstStyle/>
          <a:p>
            <a:fld id="{8B6729F4-8A81-E14F-8AB5-B7B64614EE82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29731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3071F681-D358-B62B-72F1-DF1D2104E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t>41</a:t>
            </a:fld>
            <a:endParaRPr lang="en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3722C19-5B0A-46F5-AC77-168E7CC68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spc="-113" dirty="0">
                <a:latin typeface="Garamond" panose="02020404030301010803" pitchFamily="18" charset="0"/>
                <a:ea typeface="Yu Gothic UI Semilight" panose="020B0400000000000000" pitchFamily="50" charset="-128"/>
              </a:rPr>
              <a:t>SHAP: </a:t>
            </a:r>
            <a:r>
              <a:rPr lang="en-US" b="1" spc="-113" dirty="0" err="1">
                <a:latin typeface="Garamond" panose="02020404030301010803" pitchFamily="18" charset="0"/>
                <a:ea typeface="Yu Gothic UI Semilight" panose="020B0400000000000000" pitchFamily="50" charset="-128"/>
              </a:rPr>
              <a:t>Beeswarm</a:t>
            </a:r>
            <a:r>
              <a:rPr lang="en-US" b="1" spc="-113" dirty="0">
                <a:latin typeface="Garamond" panose="02020404030301010803" pitchFamily="18" charset="0"/>
                <a:ea typeface="Yu Gothic UI Semilight" panose="020B0400000000000000" pitchFamily="50" charset="-128"/>
              </a:rPr>
              <a:t> Summary Plot Visualization</a:t>
            </a:r>
            <a:endParaRPr lang="en-US" b="1" spc="-113" dirty="0">
              <a:latin typeface="Garamond" panose="02020404030301010803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5A0D028-2340-4485-9611-2B5E165D5ABC}"/>
              </a:ext>
            </a:extLst>
          </p:cNvPr>
          <p:cNvSpPr txBox="1"/>
          <p:nvPr/>
        </p:nvSpPr>
        <p:spPr>
          <a:xfrm>
            <a:off x="7492026" y="5784104"/>
            <a:ext cx="17989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(</a:t>
            </a:r>
            <a:r>
              <a:rPr lang="en-US" sz="1400" dirty="0" err="1"/>
              <a:t>Senoner</a:t>
            </a:r>
            <a:r>
              <a:rPr lang="en-US" sz="1400" dirty="0"/>
              <a:t> </a:t>
            </a:r>
            <a:r>
              <a:rPr lang="en-US" sz="1400" i="1" dirty="0"/>
              <a:t>et al.</a:t>
            </a:r>
            <a:r>
              <a:rPr lang="en-US" sz="1400" dirty="0"/>
              <a:t>, 2021)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85F40ED-DC80-7D89-2AFE-C2F9EEBD93B8}"/>
              </a:ext>
            </a:extLst>
          </p:cNvPr>
          <p:cNvSpPr txBox="1"/>
          <p:nvPr/>
        </p:nvSpPr>
        <p:spPr>
          <a:xfrm>
            <a:off x="3569308" y="4660334"/>
            <a:ext cx="3627696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00000"/>
              </a:lnSpc>
              <a:spcBef>
                <a:spcPts val="1000"/>
              </a:spcBef>
              <a:buNone/>
            </a:pPr>
            <a:r>
              <a:rPr lang="en-US" sz="900" dirty="0">
                <a:solidFill>
                  <a:schemeClr val="bg1"/>
                </a:solidFill>
                <a:latin typeface="+mn-lt"/>
              </a:rPr>
              <a:t>J. </a:t>
            </a:r>
            <a:r>
              <a:rPr lang="en-US" sz="900" dirty="0" err="1">
                <a:solidFill>
                  <a:schemeClr val="bg1"/>
                </a:solidFill>
                <a:latin typeface="+mn-lt"/>
              </a:rPr>
              <a:t>Senoner</a:t>
            </a:r>
            <a:r>
              <a:rPr lang="en-US" sz="900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900" i="1" dirty="0">
                <a:solidFill>
                  <a:schemeClr val="bg1"/>
                </a:solidFill>
                <a:latin typeface="+mn-lt"/>
              </a:rPr>
              <a:t>et al.</a:t>
            </a:r>
            <a:r>
              <a:rPr lang="en-US" sz="900" dirty="0">
                <a:solidFill>
                  <a:schemeClr val="bg1"/>
                </a:solidFill>
                <a:latin typeface="+mn-lt"/>
              </a:rPr>
              <a:t> Using Explainable Artificial Intelligence to Improve Process Quality: Evidence from Semiconductor Manufacturing, </a:t>
            </a:r>
            <a:r>
              <a:rPr lang="en-US" sz="900" i="1" dirty="0">
                <a:solidFill>
                  <a:schemeClr val="bg1"/>
                </a:solidFill>
                <a:latin typeface="+mn-lt"/>
              </a:rPr>
              <a:t>Management Science</a:t>
            </a:r>
            <a:r>
              <a:rPr lang="en-US" sz="900" dirty="0">
                <a:solidFill>
                  <a:schemeClr val="bg1"/>
                </a:solidFill>
                <a:latin typeface="+mn-lt"/>
              </a:rPr>
              <a:t>, vol. 68(8) pp. 5704-5723. 2021.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E8FA98B-DB69-D588-7A0F-35CC2944EF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4741" y="766818"/>
            <a:ext cx="5954517" cy="3792288"/>
          </a:xfrm>
          <a:prstGeom prst="rect">
            <a:avLst/>
          </a:prstGeom>
        </p:spPr>
      </p:pic>
      <p:sp>
        <p:nvSpPr>
          <p:cNvPr id="7" name="Left Brace 6">
            <a:extLst>
              <a:ext uri="{FF2B5EF4-FFF2-40B4-BE49-F238E27FC236}">
                <a16:creationId xmlns:a16="http://schemas.microsoft.com/office/drawing/2014/main" id="{094B046B-8DAD-9FB9-9C66-DC4980988EC3}"/>
              </a:ext>
            </a:extLst>
          </p:cNvPr>
          <p:cNvSpPr/>
          <p:nvPr/>
        </p:nvSpPr>
        <p:spPr>
          <a:xfrm>
            <a:off x="1453415" y="1251284"/>
            <a:ext cx="298383" cy="2656573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AC763D-F5C7-58C3-94AB-9DC61DC747CC}"/>
              </a:ext>
            </a:extLst>
          </p:cNvPr>
          <p:cNvSpPr txBox="1"/>
          <p:nvPr/>
        </p:nvSpPr>
        <p:spPr>
          <a:xfrm>
            <a:off x="221381" y="2102516"/>
            <a:ext cx="12320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Garamond" panose="02020404030301010803" pitchFamily="18" charset="0"/>
              </a:rPr>
              <a:t>Top Ranked Features (mean absolute Shapley value)</a:t>
            </a:r>
          </a:p>
        </p:txBody>
      </p:sp>
    </p:spTree>
    <p:extLst>
      <p:ext uri="{BB962C8B-B14F-4D97-AF65-F5344CB8AC3E}">
        <p14:creationId xmlns:p14="http://schemas.microsoft.com/office/powerpoint/2010/main" val="249130310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20DAC832-5379-0384-7EF8-EA83AFA37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t>42</a:t>
            </a:fld>
            <a:endParaRPr lang="en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3722C19-5B0A-46F5-AC77-168E7CC68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spc="-113" dirty="0">
                <a:latin typeface="Garamond" panose="02020404030301010803" pitchFamily="18" charset="0"/>
                <a:ea typeface="Yu Gothic UI Semilight" panose="020B0400000000000000" pitchFamily="50" charset="-128"/>
              </a:rPr>
              <a:t>Research Example: SHAP Clustering</a:t>
            </a:r>
            <a:endParaRPr lang="en-US" b="1" spc="-113" dirty="0">
              <a:latin typeface="Garamond" panose="02020404030301010803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85F40ED-DC80-7D89-2AFE-C2F9EEBD93B8}"/>
              </a:ext>
            </a:extLst>
          </p:cNvPr>
          <p:cNvSpPr txBox="1"/>
          <p:nvPr/>
        </p:nvSpPr>
        <p:spPr>
          <a:xfrm>
            <a:off x="3569308" y="4734749"/>
            <a:ext cx="3627696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900" dirty="0">
                <a:solidFill>
                  <a:schemeClr val="bg1"/>
                </a:solidFill>
                <a:latin typeface="+mn-lt"/>
              </a:rPr>
              <a:t>J. Cohen, X. Huan, J. Ni. </a:t>
            </a:r>
            <a:r>
              <a:rPr lang="en-US" sz="900" i="0" dirty="0">
                <a:solidFill>
                  <a:schemeClr val="bg1"/>
                </a:solidFill>
                <a:effectLst/>
                <a:latin typeface="+mn-lt"/>
              </a:rPr>
              <a:t>Shapley-based Explainable AI for Clustering Applications in Fault Diagnosis and Prognosis. </a:t>
            </a:r>
            <a:r>
              <a:rPr lang="en-US" sz="900" i="0" dirty="0" err="1">
                <a:solidFill>
                  <a:schemeClr val="bg1"/>
                </a:solidFill>
                <a:effectLst/>
                <a:latin typeface="+mn-lt"/>
              </a:rPr>
              <a:t>arXiv</a:t>
            </a:r>
            <a:r>
              <a:rPr lang="en-US" sz="900" i="0" dirty="0">
                <a:solidFill>
                  <a:schemeClr val="bg1"/>
                </a:solidFill>
                <a:effectLst/>
                <a:latin typeface="+mn-lt"/>
              </a:rPr>
              <a:t> Preprint. 2023.</a:t>
            </a:r>
          </a:p>
        </p:txBody>
      </p:sp>
      <p:pic>
        <p:nvPicPr>
          <p:cNvPr id="3" name="Picture 2" descr="Scatter chart&#10;&#10;Description automatically generated">
            <a:extLst>
              <a:ext uri="{FF2B5EF4-FFF2-40B4-BE49-F238E27FC236}">
                <a16:creationId xmlns:a16="http://schemas.microsoft.com/office/drawing/2014/main" id="{2253EB4F-0A8D-9EF6-01E9-73C82AA513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814" y="1469629"/>
            <a:ext cx="3841002" cy="194146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F4C924D-412C-D63A-9F07-4376A423D11E}"/>
              </a:ext>
            </a:extLst>
          </p:cNvPr>
          <p:cNvSpPr txBox="1"/>
          <p:nvPr/>
        </p:nvSpPr>
        <p:spPr>
          <a:xfrm>
            <a:off x="1230479" y="807934"/>
            <a:ext cx="6683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u="sng" dirty="0">
                <a:latin typeface="Garamond" panose="02020404030301010803" pitchFamily="18" charset="0"/>
              </a:rPr>
              <a:t>Case Study: Fault diagnosis for integrated circuit component application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520CFE-15CA-7365-6E5F-90B7D9DB6DA4}"/>
              </a:ext>
            </a:extLst>
          </p:cNvPr>
          <p:cNvSpPr txBox="1"/>
          <p:nvPr/>
        </p:nvSpPr>
        <p:spPr>
          <a:xfrm>
            <a:off x="1018466" y="3410056"/>
            <a:ext cx="26259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Garamond" panose="02020404030301010803" pitchFamily="18" charset="0"/>
              </a:rPr>
              <a:t>Setting: Unsupervised (no SHAP)</a:t>
            </a:r>
          </a:p>
          <a:p>
            <a:r>
              <a:rPr lang="en-US" dirty="0">
                <a:latin typeface="Garamond" panose="02020404030301010803" pitchFamily="18" charset="0"/>
              </a:rPr>
              <a:t>(~2% </a:t>
            </a:r>
            <a:r>
              <a:rPr lang="en-US" dirty="0" err="1">
                <a:latin typeface="Garamond" panose="02020404030301010803" pitchFamily="18" charset="0"/>
              </a:rPr>
              <a:t>unclustered</a:t>
            </a:r>
            <a:r>
              <a:rPr lang="en-US" dirty="0">
                <a:latin typeface="Garamond" panose="02020404030301010803" pitchFamily="18" charset="0"/>
              </a:rPr>
              <a:t> by HDBSCAN)</a:t>
            </a:r>
          </a:p>
        </p:txBody>
      </p:sp>
      <p:pic>
        <p:nvPicPr>
          <p:cNvPr id="13" name="Picture 12" descr="A picture containing icon&#10;&#10;Description automatically generated">
            <a:extLst>
              <a:ext uri="{FF2B5EF4-FFF2-40B4-BE49-F238E27FC236}">
                <a16:creationId xmlns:a16="http://schemas.microsoft.com/office/drawing/2014/main" id="{39D2A0D2-0525-C8E7-47FF-E1023FCAD64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785" t="10300" r="9548" b="4263"/>
          <a:stretch/>
        </p:blipFill>
        <p:spPr bwMode="auto">
          <a:xfrm>
            <a:off x="4805482" y="1435811"/>
            <a:ext cx="3841002" cy="196062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D926D29-2005-0E14-3CD7-80A29DAFA54A}"/>
              </a:ext>
            </a:extLst>
          </p:cNvPr>
          <p:cNvSpPr txBox="1"/>
          <p:nvPr/>
        </p:nvSpPr>
        <p:spPr>
          <a:xfrm>
            <a:off x="5257376" y="3396433"/>
            <a:ext cx="29372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Garamond" panose="02020404030301010803" pitchFamily="18" charset="0"/>
              </a:rPr>
              <a:t>Setting: Semi-Supervised (&lt;2% labeled)</a:t>
            </a:r>
          </a:p>
          <a:p>
            <a:r>
              <a:rPr lang="en-US" dirty="0">
                <a:latin typeface="Garamond" panose="02020404030301010803" pitchFamily="18" charset="0"/>
              </a:rPr>
              <a:t>(~0.1% </a:t>
            </a:r>
            <a:r>
              <a:rPr lang="en-US" dirty="0" err="1">
                <a:latin typeface="Garamond" panose="02020404030301010803" pitchFamily="18" charset="0"/>
              </a:rPr>
              <a:t>unclustered</a:t>
            </a:r>
            <a:r>
              <a:rPr lang="en-US" dirty="0">
                <a:latin typeface="Garamond" panose="02020404030301010803" pitchFamily="18" charset="0"/>
              </a:rPr>
              <a:t> by HDBSCAN)</a:t>
            </a:r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21128A5E-990A-95DE-C1AF-CB7338D75B97}"/>
              </a:ext>
            </a:extLst>
          </p:cNvPr>
          <p:cNvSpPr/>
          <p:nvPr/>
        </p:nvSpPr>
        <p:spPr>
          <a:xfrm>
            <a:off x="4123132" y="2185606"/>
            <a:ext cx="667115" cy="25475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9A4A6D9-CD80-88B7-BA59-56DC407CFDBE}"/>
              </a:ext>
            </a:extLst>
          </p:cNvPr>
          <p:cNvSpPr/>
          <p:nvPr/>
        </p:nvSpPr>
        <p:spPr>
          <a:xfrm>
            <a:off x="7304061" y="1469629"/>
            <a:ext cx="509048" cy="48696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9E6C92A-8962-43B5-0A7F-F24D07A2E403}"/>
              </a:ext>
            </a:extLst>
          </p:cNvPr>
          <p:cNvSpPr txBox="1"/>
          <p:nvPr/>
        </p:nvSpPr>
        <p:spPr>
          <a:xfrm>
            <a:off x="628650" y="4197906"/>
            <a:ext cx="79127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Palatino Linotype" panose="02040502050505030304" pitchFamily="18" charset="0"/>
              </a:rPr>
              <a:t>Improved cluster definition and anomaly identification from semi-supervised Shapley clustering </a:t>
            </a:r>
          </a:p>
        </p:txBody>
      </p:sp>
    </p:spTree>
    <p:extLst>
      <p:ext uri="{BB962C8B-B14F-4D97-AF65-F5344CB8AC3E}">
        <p14:creationId xmlns:p14="http://schemas.microsoft.com/office/powerpoint/2010/main" val="3209357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 animBg="1"/>
      <p:bldP spid="18" grpId="0" animBg="1"/>
      <p:bldP spid="19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C1C3BD-C0BF-4877-9A8C-1186D7C9E15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70925" y="6337300"/>
            <a:ext cx="473075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800" kern="1200">
                <a:solidFill>
                  <a:srgbClr val="00274C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EEB7D02-0B04-D548-A02B-EA322AB00533}" type="slidenum">
              <a:rPr lang="en-US" smtClean="0"/>
              <a:pPr/>
              <a:t>43</a:t>
            </a:fld>
            <a:endParaRPr lang="en-US" dirty="0"/>
          </a:p>
        </p:txBody>
      </p:sp>
      <p:graphicFrame>
        <p:nvGraphicFramePr>
          <p:cNvPr id="11" name="Table 11">
            <a:extLst>
              <a:ext uri="{FF2B5EF4-FFF2-40B4-BE49-F238E27FC236}">
                <a16:creationId xmlns:a16="http://schemas.microsoft.com/office/drawing/2014/main" id="{14270E40-2EFE-7477-9798-CBCA6BEECD4B}"/>
              </a:ext>
            </a:extLst>
          </p:cNvPr>
          <p:cNvGraphicFramePr>
            <a:graphicFrameLocks noGrp="1"/>
          </p:cNvGraphicFramePr>
          <p:nvPr/>
        </p:nvGraphicFramePr>
        <p:xfrm>
          <a:off x="203480" y="3358312"/>
          <a:ext cx="8666704" cy="12725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512">
                  <a:extLst>
                    <a:ext uri="{9D8B030D-6E8A-4147-A177-3AD203B41FA5}">
                      <a16:colId xmlns:a16="http://schemas.microsoft.com/office/drawing/2014/main" val="958392883"/>
                    </a:ext>
                  </a:extLst>
                </a:gridCol>
                <a:gridCol w="2285169">
                  <a:extLst>
                    <a:ext uri="{9D8B030D-6E8A-4147-A177-3AD203B41FA5}">
                      <a16:colId xmlns:a16="http://schemas.microsoft.com/office/drawing/2014/main" val="2287048815"/>
                    </a:ext>
                  </a:extLst>
                </a:gridCol>
                <a:gridCol w="1733341">
                  <a:extLst>
                    <a:ext uri="{9D8B030D-6E8A-4147-A177-3AD203B41FA5}">
                      <a16:colId xmlns:a16="http://schemas.microsoft.com/office/drawing/2014/main" val="2578156709"/>
                    </a:ext>
                  </a:extLst>
                </a:gridCol>
                <a:gridCol w="1733341">
                  <a:extLst>
                    <a:ext uri="{9D8B030D-6E8A-4147-A177-3AD203B41FA5}">
                      <a16:colId xmlns:a16="http://schemas.microsoft.com/office/drawing/2014/main" val="3280451572"/>
                    </a:ext>
                  </a:extLst>
                </a:gridCol>
                <a:gridCol w="1733341">
                  <a:extLst>
                    <a:ext uri="{9D8B030D-6E8A-4147-A177-3AD203B41FA5}">
                      <a16:colId xmlns:a16="http://schemas.microsoft.com/office/drawing/2014/main" val="181820077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Cluster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Identified Rule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Precision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Recall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F1-Score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808043989"/>
                  </a:ext>
                </a:extLst>
              </a:tr>
              <a:tr h="48006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B050"/>
                          </a:solidFill>
                        </a:rPr>
                        <a:t>Xs_2 Mean &lt;= 1343.86 AND Xs_2 Q3 &lt;= 1424.56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0.97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0.93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0.95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634851990"/>
                  </a:ext>
                </a:extLst>
              </a:tr>
              <a:tr h="48006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Cycle &lt;= 59.0 AND</a:t>
                      </a:r>
                    </a:p>
                    <a:p>
                      <a:pPr algn="ctr"/>
                      <a:r>
                        <a:rPr lang="en-US" sz="1400" dirty="0"/>
                        <a:t>Xs_14 Mean &gt; 2.78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0.72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0.77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0.74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510569817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A7F59E73-77E1-FD89-A6EB-F4CB633CB5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9145" y="690641"/>
            <a:ext cx="3848401" cy="25044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F651249-73D0-40FF-E47A-23195E08BC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70080" y="781781"/>
            <a:ext cx="3701127" cy="23792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97608BC-B956-C16C-663A-3323B1B5A029}"/>
              </a:ext>
            </a:extLst>
          </p:cNvPr>
          <p:cNvSpPr txBox="1"/>
          <p:nvPr/>
        </p:nvSpPr>
        <p:spPr>
          <a:xfrm>
            <a:off x="3569308" y="4734749"/>
            <a:ext cx="3627696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900" dirty="0">
                <a:solidFill>
                  <a:schemeClr val="bg1"/>
                </a:solidFill>
                <a:latin typeface="+mn-lt"/>
              </a:rPr>
              <a:t>J. Cohen, X. Huan, J. Ni. </a:t>
            </a:r>
            <a:r>
              <a:rPr lang="en-US" sz="900" i="0" dirty="0">
                <a:solidFill>
                  <a:schemeClr val="bg1"/>
                </a:solidFill>
                <a:effectLst/>
                <a:latin typeface="+mn-lt"/>
              </a:rPr>
              <a:t>Shapley-based Explainable AI for Clustering Applications in Fault Diagnosis and Prognosis. </a:t>
            </a:r>
            <a:r>
              <a:rPr lang="en-US" sz="900" i="0" dirty="0" err="1">
                <a:solidFill>
                  <a:schemeClr val="bg1"/>
                </a:solidFill>
                <a:effectLst/>
                <a:latin typeface="+mn-lt"/>
              </a:rPr>
              <a:t>arXiv</a:t>
            </a:r>
            <a:r>
              <a:rPr lang="en-US" sz="900" i="0" dirty="0">
                <a:solidFill>
                  <a:schemeClr val="bg1"/>
                </a:solidFill>
                <a:effectLst/>
                <a:latin typeface="+mn-lt"/>
              </a:rPr>
              <a:t> Preprint. 2023.</a:t>
            </a:r>
          </a:p>
        </p:txBody>
      </p:sp>
      <p:sp>
        <p:nvSpPr>
          <p:cNvPr id="9" name="Slide Number Placeholder 19">
            <a:extLst>
              <a:ext uri="{FF2B5EF4-FFF2-40B4-BE49-F238E27FC236}">
                <a16:creationId xmlns:a16="http://schemas.microsoft.com/office/drawing/2014/main" id="{9FD1BBF0-CB6F-F89C-D880-4C0C3C1BFF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92188" y="-4156"/>
            <a:ext cx="2057400" cy="274637"/>
          </a:xfrm>
        </p:spPr>
        <p:txBody>
          <a:bodyPr/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t>43</a:t>
            </a:fld>
            <a:endParaRPr lang="en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6DE4C630-AF4D-237B-AF55-8C4855D3F7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786" y="109027"/>
            <a:ext cx="7996500" cy="418200"/>
          </a:xfrm>
        </p:spPr>
        <p:txBody>
          <a:bodyPr/>
          <a:lstStyle/>
          <a:p>
            <a:r>
              <a:rPr lang="en-US" b="1" spc="-113" dirty="0">
                <a:latin typeface="Garamond" panose="02020404030301010803" pitchFamily="18" charset="0"/>
                <a:ea typeface="Yu Gothic UI Semilight" panose="020B0400000000000000" pitchFamily="50" charset="-128"/>
              </a:rPr>
              <a:t>Research Example: Shapley XAI for Engine Prognostics</a:t>
            </a:r>
            <a:endParaRPr lang="en-US" b="1" spc="-113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044200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068C2AC-A0D0-4222-BCE3-D016A97D21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t>44</a:t>
            </a:fld>
            <a:endParaRPr lang="en" dirty="0"/>
          </a:p>
        </p:txBody>
      </p:sp>
      <p:pic>
        <p:nvPicPr>
          <p:cNvPr id="9" name="Picture 8" descr="A picture containing text, screenshot, diagram, line&#10;&#10;Description automatically generated">
            <a:extLst>
              <a:ext uri="{FF2B5EF4-FFF2-40B4-BE49-F238E27FC236}">
                <a16:creationId xmlns:a16="http://schemas.microsoft.com/office/drawing/2014/main" id="{E42F728A-6761-5591-C94E-CA5332B4E9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061" y="888908"/>
            <a:ext cx="5134858" cy="22095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61543AA-0562-58C2-099E-B7AC9A5400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3702" y="1956134"/>
            <a:ext cx="2988237" cy="260820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5FC7C4B-467B-18DE-5584-BBC25BAFD8BA}"/>
              </a:ext>
            </a:extLst>
          </p:cNvPr>
          <p:cNvSpPr txBox="1"/>
          <p:nvPr/>
        </p:nvSpPr>
        <p:spPr>
          <a:xfrm>
            <a:off x="552061" y="630252"/>
            <a:ext cx="54216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u="sng" dirty="0">
                <a:latin typeface="Garamond" panose="02020404030301010803" pitchFamily="18" charset="0"/>
              </a:rPr>
              <a:t>“Personalized Prediction Recipe” Plot for Engine Approaching End-of-Life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0B16177-21C1-6612-827F-100D914186D6}"/>
              </a:ext>
            </a:extLst>
          </p:cNvPr>
          <p:cNvSpPr/>
          <p:nvPr/>
        </p:nvSpPr>
        <p:spPr>
          <a:xfrm>
            <a:off x="1616406" y="2736590"/>
            <a:ext cx="687572" cy="2764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Garamond" panose="02020404030301010803" pitchFamily="18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1261944-1A1E-C526-D9A7-B718AC016D97}"/>
              </a:ext>
            </a:extLst>
          </p:cNvPr>
          <p:cNvSpPr/>
          <p:nvPr/>
        </p:nvSpPr>
        <p:spPr>
          <a:xfrm>
            <a:off x="5745867" y="2474908"/>
            <a:ext cx="2703905" cy="11474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Garamond" panose="02020404030301010803" pitchFamily="18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F2D0DD7-BCFC-2564-1EA6-1EC379E3C54C}"/>
              </a:ext>
            </a:extLst>
          </p:cNvPr>
          <p:cNvSpPr/>
          <p:nvPr/>
        </p:nvSpPr>
        <p:spPr>
          <a:xfrm>
            <a:off x="5745866" y="2690774"/>
            <a:ext cx="2703905" cy="11474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Garamond" panose="02020404030301010803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2F762B2-5632-8842-7376-7A83EDE1246E}"/>
              </a:ext>
            </a:extLst>
          </p:cNvPr>
          <p:cNvSpPr txBox="1"/>
          <p:nvPr/>
        </p:nvSpPr>
        <p:spPr>
          <a:xfrm>
            <a:off x="5603700" y="1656609"/>
            <a:ext cx="29882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Garamond" panose="02020404030301010803" pitchFamily="18" charset="0"/>
                <a:ea typeface="Yu Gothic UI Semilight" panose="020B0400000000000000" pitchFamily="34" charset="-128"/>
              </a:rPr>
              <a:t>Application: PHM Data Challenge 2021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DD2B480-ECA0-417E-791A-7055133477DF}"/>
              </a:ext>
            </a:extLst>
          </p:cNvPr>
          <p:cNvSpPr/>
          <p:nvPr/>
        </p:nvSpPr>
        <p:spPr>
          <a:xfrm>
            <a:off x="2249694" y="929087"/>
            <a:ext cx="510439" cy="1238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Garamond" panose="02020404030301010803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B341F8-CEB4-095C-3192-421A1EAF35ED}"/>
              </a:ext>
            </a:extLst>
          </p:cNvPr>
          <p:cNvSpPr txBox="1"/>
          <p:nvPr/>
        </p:nvSpPr>
        <p:spPr>
          <a:xfrm>
            <a:off x="3636037" y="4691507"/>
            <a:ext cx="3299038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900" dirty="0">
                <a:solidFill>
                  <a:schemeClr val="bg1"/>
                </a:solidFill>
                <a:latin typeface="+mn-lt"/>
              </a:rPr>
              <a:t>J. Cohen, E. Byon, X. Huan. </a:t>
            </a:r>
            <a:r>
              <a:rPr lang="en-US" sz="900" b="0" i="0" dirty="0">
                <a:solidFill>
                  <a:schemeClr val="bg1"/>
                </a:solidFill>
                <a:effectLst/>
                <a:latin typeface="+mn-lt"/>
              </a:rPr>
              <a:t>To Trust or Not: Towards Efficient Uncertainty Quantification for Stochastic Shapley Explanations</a:t>
            </a:r>
            <a:r>
              <a:rPr lang="en-US" sz="900" i="0" dirty="0">
                <a:solidFill>
                  <a:schemeClr val="bg1"/>
                </a:solidFill>
                <a:effectLst/>
                <a:latin typeface="+mn-lt"/>
              </a:rPr>
              <a:t>. PHM AP 2023 Conference. 2023.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833F8CDD-DBE3-C94B-6BBE-DABAD36188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786" y="109027"/>
            <a:ext cx="7996500" cy="418200"/>
          </a:xfrm>
        </p:spPr>
        <p:txBody>
          <a:bodyPr/>
          <a:lstStyle/>
          <a:p>
            <a:r>
              <a:rPr lang="en-US" b="1" spc="-113" dirty="0">
                <a:latin typeface="Garamond" panose="02020404030301010803" pitchFamily="18" charset="0"/>
                <a:ea typeface="Yu Gothic UI Semilight" panose="020B0400000000000000" pitchFamily="50" charset="-128"/>
              </a:rPr>
              <a:t>Research Example: Shapley XAI for Engine Prognostics</a:t>
            </a:r>
            <a:endParaRPr lang="en-US" b="1" spc="-113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45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 animBg="1"/>
      <p:bldP spid="16" grpId="0" animBg="1"/>
      <p:bldP spid="6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C1C3BD-C0BF-4877-9A8C-1186D7C9E1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53825" y="6336792"/>
            <a:ext cx="473583" cy="36576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800" kern="1200">
                <a:solidFill>
                  <a:srgbClr val="00274C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EEB7D02-0B04-D548-A02B-EA322AB00533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3722C19-5B0A-46F5-AC77-168E7CC680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09027"/>
            <a:ext cx="7886700" cy="418364"/>
          </a:xfrm>
        </p:spPr>
        <p:txBody>
          <a:bodyPr/>
          <a:lstStyle/>
          <a:p>
            <a:r>
              <a:rPr lang="en-US" b="1" spc="-113" dirty="0">
                <a:latin typeface="Garamond" panose="02020404030301010803" pitchFamily="18" charset="0"/>
              </a:rPr>
              <a:t>SHAP: Pros and Cons</a:t>
            </a:r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CF0EF739-B07A-EFFE-153D-801439E065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6520" y="956137"/>
            <a:ext cx="3998213" cy="3863031"/>
          </a:xfrm>
        </p:spPr>
        <p:txBody>
          <a:bodyPr>
            <a:normAutofit lnSpcReduction="10000"/>
          </a:bodyPr>
          <a:lstStyle/>
          <a:p>
            <a:pPr lvl="1"/>
            <a:r>
              <a:rPr lang="en-US" sz="1800" dirty="0">
                <a:latin typeface="Garamond" panose="02020404030301010803" pitchFamily="18" charset="0"/>
                <a:ea typeface="Yu Gothic UI Semilight" panose="020B0400000000000000" pitchFamily="50" charset="-128"/>
              </a:rPr>
              <a:t>Global feature attributions possible by averaging (e.g., mean absolute Shapley value)</a:t>
            </a:r>
          </a:p>
          <a:p>
            <a:pPr lvl="1"/>
            <a:endParaRPr lang="en-US" sz="1800" dirty="0">
              <a:latin typeface="Garamond" panose="02020404030301010803" pitchFamily="18" charset="0"/>
              <a:ea typeface="Yu Gothic UI Semilight" panose="020B0400000000000000" pitchFamily="50" charset="-128"/>
            </a:endParaRPr>
          </a:p>
          <a:p>
            <a:pPr lvl="1"/>
            <a:r>
              <a:rPr lang="en-US" sz="1800" dirty="0">
                <a:latin typeface="Garamond" panose="02020404030301010803" pitchFamily="18" charset="0"/>
                <a:ea typeface="Yu Gothic UI Semilight" panose="020B0400000000000000" pitchFamily="50" charset="-128"/>
              </a:rPr>
              <a:t>Only model-agnostic method for local &amp; global explanations of nonlinear models</a:t>
            </a:r>
          </a:p>
          <a:p>
            <a:pPr lvl="1"/>
            <a:endParaRPr lang="en-US" sz="1800" dirty="0">
              <a:latin typeface="Garamond" panose="02020404030301010803" pitchFamily="18" charset="0"/>
              <a:ea typeface="Yu Gothic UI Semilight" panose="020B0400000000000000" pitchFamily="50" charset="-128"/>
            </a:endParaRPr>
          </a:p>
          <a:p>
            <a:pPr lvl="1"/>
            <a:r>
              <a:rPr lang="en-US" sz="1800" dirty="0">
                <a:latin typeface="Garamond" panose="02020404030301010803" pitchFamily="18" charset="0"/>
                <a:ea typeface="Yu Gothic UI Semilight" panose="020B0400000000000000" pitchFamily="50" charset="-128"/>
              </a:rPr>
              <a:t>Theoretical foundation of local accuracy, missingness, and consistency properties </a:t>
            </a:r>
          </a:p>
          <a:p>
            <a:pPr lvl="1"/>
            <a:endParaRPr lang="en-US" sz="1800" dirty="0">
              <a:latin typeface="Garamond" panose="02020404030301010803" pitchFamily="18" charset="0"/>
              <a:ea typeface="Yu Gothic UI Semilight" panose="020B0400000000000000" pitchFamily="50" charset="-128"/>
            </a:endParaRPr>
          </a:p>
          <a:p>
            <a:pPr lvl="1"/>
            <a:r>
              <a:rPr lang="en-US" sz="1800" dirty="0">
                <a:latin typeface="Garamond" panose="02020404030301010803" pitchFamily="18" charset="0"/>
                <a:ea typeface="Yu Gothic UI Semilight" panose="020B0400000000000000" pitchFamily="50" charset="-128"/>
              </a:rPr>
              <a:t>Potential uses for supervised clustering and other applications</a:t>
            </a:r>
          </a:p>
          <a:p>
            <a:pPr marL="342892" lvl="1" indent="0">
              <a:buNone/>
            </a:pPr>
            <a:endParaRPr lang="en-US" sz="1800" dirty="0">
              <a:latin typeface="Garamond" panose="02020404030301010803" pitchFamily="18" charset="0"/>
              <a:ea typeface="Yu Gothic UI Semilight" panose="020B0400000000000000" pitchFamily="50" charset="-128"/>
            </a:endParaRPr>
          </a:p>
        </p:txBody>
      </p:sp>
      <p:sp>
        <p:nvSpPr>
          <p:cNvPr id="2" name="Slide Number Placeholder 6">
            <a:extLst>
              <a:ext uri="{FF2B5EF4-FFF2-40B4-BE49-F238E27FC236}">
                <a16:creationId xmlns:a16="http://schemas.microsoft.com/office/drawing/2014/main" id="{471926F4-07A9-7CC2-F445-658C01FB07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92188" y="-4156"/>
            <a:ext cx="2057400" cy="274637"/>
          </a:xfrm>
        </p:spPr>
        <p:txBody>
          <a:bodyPr/>
          <a:lstStyle/>
          <a:p>
            <a:fld id="{8B6729F4-8A81-E14F-8AB5-B7B64614EE82}" type="slidenum">
              <a:rPr lang="en-US" smtClean="0"/>
              <a:t>45</a:t>
            </a:fld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5E53C6D-44BC-AB77-ECEE-D187C5667423}"/>
              </a:ext>
            </a:extLst>
          </p:cNvPr>
          <p:cNvSpPr txBox="1"/>
          <p:nvPr/>
        </p:nvSpPr>
        <p:spPr>
          <a:xfrm>
            <a:off x="4870225" y="956137"/>
            <a:ext cx="3534878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Garamond" panose="02020404030301010803" pitchFamily="18" charset="0"/>
                <a:ea typeface="Yu Gothic UI Semilight" panose="020B0400000000000000" pitchFamily="50" charset="-128"/>
              </a:rPr>
              <a:t>Computationally prohibitive for real-time tasks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en-US" sz="1800" dirty="0">
              <a:latin typeface="Garamond" panose="02020404030301010803" pitchFamily="18" charset="0"/>
              <a:ea typeface="Yu Gothic UI Semilight" panose="020B0400000000000000" pitchFamily="50" charset="-128"/>
            </a:endParaRP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Garamond" panose="02020404030301010803" pitchFamily="18" charset="0"/>
                <a:ea typeface="Yu Gothic UI Semilight" panose="020B0400000000000000" pitchFamily="50" charset="-128"/>
              </a:rPr>
              <a:t>Estimation algorithms may produce biased explanations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en-US" sz="1800" dirty="0">
              <a:latin typeface="Garamond" panose="02020404030301010803" pitchFamily="18" charset="0"/>
              <a:ea typeface="Yu Gothic UI Semilight" panose="020B0400000000000000" pitchFamily="50" charset="-128"/>
            </a:endParaRP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Garamond" panose="02020404030301010803" pitchFamily="18" charset="0"/>
                <a:ea typeface="Yu Gothic UI Semilight" panose="020B0400000000000000" pitchFamily="50" charset="-128"/>
              </a:rPr>
              <a:t>Explanations may be misleading due to ignoring feature interactions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en-US" sz="1800" dirty="0">
              <a:latin typeface="Garamond" panose="02020404030301010803" pitchFamily="18" charset="0"/>
              <a:ea typeface="Yu Gothic UI Semilight" panose="020B0400000000000000" pitchFamily="50" charset="-128"/>
            </a:endParaRP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Garamond" panose="02020404030301010803" pitchFamily="18" charset="0"/>
                <a:ea typeface="Yu Gothic UI Semilight" panose="020B0400000000000000" pitchFamily="50" charset="-128"/>
              </a:rPr>
              <a:t>Explanations are only post-hoc; inherently interpretable models still necessary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CB86AE4B-9CCB-3AC1-5F14-9BCE1A51BDAF}"/>
              </a:ext>
            </a:extLst>
          </p:cNvPr>
          <p:cNvSpPr txBox="1">
            <a:spLocks/>
          </p:cNvSpPr>
          <p:nvPr/>
        </p:nvSpPr>
        <p:spPr>
          <a:xfrm>
            <a:off x="1757284" y="619110"/>
            <a:ext cx="1336683" cy="418365"/>
          </a:xfrm>
          <a:prstGeom prst="rect">
            <a:avLst/>
          </a:prstGeom>
        </p:spPr>
        <p:txBody>
          <a:bodyPr/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Clr>
                <a:schemeClr val="tx1"/>
              </a:buClr>
              <a:buNone/>
            </a:pPr>
            <a:r>
              <a:rPr lang="en-US" sz="2000" u="sng" dirty="0">
                <a:latin typeface="Garamond" panose="02020404030301010803" pitchFamily="18" charset="0"/>
                <a:ea typeface="Yu Gothic UI Semilight" panose="020B0400000000000000" pitchFamily="50" charset="-128"/>
              </a:rPr>
              <a:t>Advantages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98ACCF81-F40B-38A7-FA61-981D7DE31137}"/>
              </a:ext>
            </a:extLst>
          </p:cNvPr>
          <p:cNvSpPr txBox="1">
            <a:spLocks/>
          </p:cNvSpPr>
          <p:nvPr/>
        </p:nvSpPr>
        <p:spPr>
          <a:xfrm>
            <a:off x="5779587" y="636255"/>
            <a:ext cx="1716153" cy="418365"/>
          </a:xfrm>
          <a:prstGeom prst="rect">
            <a:avLst/>
          </a:prstGeom>
        </p:spPr>
        <p:txBody>
          <a:bodyPr/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Clr>
                <a:schemeClr val="tx1"/>
              </a:buClr>
              <a:buNone/>
            </a:pPr>
            <a:r>
              <a:rPr lang="en-US" sz="2000" u="sng" dirty="0">
                <a:latin typeface="Garamond" panose="02020404030301010803" pitchFamily="18" charset="0"/>
                <a:ea typeface="Yu Gothic UI Semilight" panose="020B0400000000000000" pitchFamily="50" charset="-128"/>
              </a:rPr>
              <a:t>Disadvantages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4821C76-104E-DDAE-FD33-B1B412FE7210}"/>
              </a:ext>
            </a:extLst>
          </p:cNvPr>
          <p:cNvCxnSpPr>
            <a:cxnSpLocks/>
          </p:cNvCxnSpPr>
          <p:nvPr/>
        </p:nvCxnSpPr>
        <p:spPr>
          <a:xfrm>
            <a:off x="4706754" y="750771"/>
            <a:ext cx="0" cy="3830854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348364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82ECE1F-E420-774A-ADCE-0F5F9DF9B7F7}"/>
              </a:ext>
            </a:extLst>
          </p:cNvPr>
          <p:cNvSpPr txBox="1">
            <a:spLocks/>
          </p:cNvSpPr>
          <p:nvPr/>
        </p:nvSpPr>
        <p:spPr>
          <a:xfrm>
            <a:off x="573787" y="585523"/>
            <a:ext cx="7996427" cy="3972454"/>
          </a:xfrm>
          <a:prstGeom prst="rect">
            <a:avLst/>
          </a:prstGeom>
        </p:spPr>
        <p:txBody>
          <a:bodyPr/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Clr>
                <a:schemeClr val="bg1">
                  <a:lumMod val="50000"/>
                </a:schemeClr>
              </a:buClr>
              <a:buFont typeface="+mj-lt"/>
              <a:buAutoNum type="arabicPeriod"/>
            </a:pP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Garamond" panose="02020404030301010803" pitchFamily="18" charset="0"/>
                <a:ea typeface="Yu Gothic UI Semilight" panose="020B0400000000000000" pitchFamily="50" charset="-128"/>
              </a:rPr>
              <a:t>Explainable AI (XAI) background and motivation</a:t>
            </a:r>
          </a:p>
          <a:p>
            <a:pPr marL="342900" indent="-342900">
              <a:buClr>
                <a:schemeClr val="bg1">
                  <a:lumMod val="50000"/>
                </a:schemeClr>
              </a:buClr>
              <a:buFont typeface="+mj-lt"/>
              <a:buAutoNum type="arabicPeriod"/>
            </a:pP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Garamond" panose="02020404030301010803" pitchFamily="18" charset="0"/>
                <a:ea typeface="Yu Gothic UI Semilight" panose="020B0400000000000000" pitchFamily="50" charset="-128"/>
              </a:rPr>
              <a:t>Inherently interpretable modeling</a:t>
            </a:r>
          </a:p>
          <a:p>
            <a:pPr marL="800089" lvl="1" indent="-342900">
              <a:buClr>
                <a:schemeClr val="bg1">
                  <a:lumMod val="50000"/>
                </a:schemeClr>
              </a:buClr>
              <a:buFont typeface="+mj-lt"/>
              <a:buAutoNum type="arabicPeriod"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Garamond" panose="02020404030301010803" pitchFamily="18" charset="0"/>
                <a:ea typeface="Yu Gothic UI Semilight" panose="020B0400000000000000" pitchFamily="50" charset="-128"/>
              </a:rPr>
              <a:t>Linear regression</a:t>
            </a:r>
          </a:p>
          <a:p>
            <a:pPr marL="800089" lvl="1" indent="-342900">
              <a:buClr>
                <a:schemeClr val="bg1">
                  <a:lumMod val="50000"/>
                </a:schemeClr>
              </a:buClr>
              <a:buFont typeface="+mj-lt"/>
              <a:buAutoNum type="arabicPeriod"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Garamond" panose="02020404030301010803" pitchFamily="18" charset="0"/>
                <a:ea typeface="Yu Gothic UI Semilight" panose="020B0400000000000000" pitchFamily="50" charset="-128"/>
              </a:rPr>
              <a:t>Decision trees</a:t>
            </a:r>
          </a:p>
          <a:p>
            <a:pPr marL="342900" indent="-342900">
              <a:buClr>
                <a:schemeClr val="bg1">
                  <a:lumMod val="50000"/>
                </a:schemeClr>
              </a:buClr>
              <a:buFont typeface="+mj-lt"/>
              <a:buAutoNum type="arabicPeriod"/>
            </a:pP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Garamond" panose="02020404030301010803" pitchFamily="18" charset="0"/>
                <a:ea typeface="Yu Gothic UI Semilight" panose="020B0400000000000000" pitchFamily="50" charset="-128"/>
              </a:rPr>
              <a:t>Anomaly detection and interpretation</a:t>
            </a:r>
          </a:p>
          <a:p>
            <a:pPr marL="800089" lvl="1" indent="-342900">
              <a:buClr>
                <a:schemeClr val="bg1">
                  <a:lumMod val="50000"/>
                </a:schemeClr>
              </a:buClr>
              <a:buFont typeface="+mj-lt"/>
              <a:buAutoNum type="arabicPeriod"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Garamond" panose="02020404030301010803" pitchFamily="18" charset="0"/>
                <a:ea typeface="Yu Gothic UI Semilight" panose="020B0400000000000000" pitchFamily="50" charset="-128"/>
              </a:rPr>
              <a:t>Principal component analysis (unsupervised)</a:t>
            </a:r>
          </a:p>
          <a:p>
            <a:pPr marL="800089" lvl="1" indent="-342900">
              <a:buClr>
                <a:schemeClr val="bg1">
                  <a:lumMod val="50000"/>
                </a:schemeClr>
              </a:buClr>
              <a:buFont typeface="+mj-lt"/>
              <a:buAutoNum type="arabicPeriod"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Garamond" panose="02020404030301010803" pitchFamily="18" charset="0"/>
                <a:ea typeface="Yu Gothic UI Semilight" panose="020B0400000000000000" pitchFamily="50" charset="-128"/>
              </a:rPr>
              <a:t>One-class support vector machine (semi-supervised</a:t>
            </a:r>
            <a:r>
              <a:rPr lang="en-US" sz="1400" b="1" dirty="0">
                <a:solidFill>
                  <a:schemeClr val="bg1">
                    <a:lumMod val="50000"/>
                  </a:schemeClr>
                </a:solidFill>
                <a:latin typeface="Garamond" panose="02020404030301010803" pitchFamily="18" charset="0"/>
                <a:ea typeface="Yu Gothic UI Semilight" panose="020B0400000000000000" pitchFamily="50" charset="-128"/>
              </a:rPr>
              <a:t>)</a:t>
            </a:r>
          </a:p>
          <a:p>
            <a:pPr marL="342900" indent="-342900">
              <a:buClr>
                <a:schemeClr val="bg1">
                  <a:lumMod val="50000"/>
                </a:schemeClr>
              </a:buClr>
              <a:buFont typeface="+mj-lt"/>
              <a:buAutoNum type="arabicPeriod"/>
            </a:pP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Garamond" panose="02020404030301010803" pitchFamily="18" charset="0"/>
                <a:ea typeface="Yu Gothic UI Semilight" panose="020B0400000000000000" pitchFamily="50" charset="-128"/>
              </a:rPr>
              <a:t>Counterfactual explanations</a:t>
            </a:r>
          </a:p>
          <a:p>
            <a:pPr marL="342900" indent="-342900">
              <a:buClr>
                <a:schemeClr val="bg1">
                  <a:lumMod val="50000"/>
                </a:schemeClr>
              </a:buClr>
              <a:buFont typeface="+mj-lt"/>
              <a:buAutoNum type="arabicPeriod"/>
            </a:pP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Garamond" panose="02020404030301010803" pitchFamily="18" charset="0"/>
                <a:ea typeface="Yu Gothic UI Semilight" panose="020B0400000000000000" pitchFamily="50" charset="-128"/>
              </a:rPr>
              <a:t>Model-agnostic explanations</a:t>
            </a:r>
          </a:p>
          <a:p>
            <a:pPr marL="800089" lvl="1" indent="-342900">
              <a:buClr>
                <a:schemeClr val="bg1">
                  <a:lumMod val="50000"/>
                </a:schemeClr>
              </a:buClr>
              <a:buFont typeface="+mj-lt"/>
              <a:buAutoNum type="arabicPeriod"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Garamond" panose="02020404030301010803" pitchFamily="18" charset="0"/>
                <a:ea typeface="Yu Gothic UI Semilight" panose="020B0400000000000000" pitchFamily="50" charset="-128"/>
              </a:rPr>
              <a:t>LIME: Local Interpretable Model-Agnostic Explanations</a:t>
            </a:r>
          </a:p>
          <a:p>
            <a:pPr marL="800089" lvl="1" indent="-342900">
              <a:buClr>
                <a:schemeClr val="bg1">
                  <a:lumMod val="50000"/>
                </a:schemeClr>
              </a:buClr>
              <a:buFont typeface="+mj-lt"/>
              <a:buAutoNum type="arabicPeriod"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Garamond" panose="02020404030301010803" pitchFamily="18" charset="0"/>
                <a:ea typeface="Yu Gothic UI Semilight" panose="020B0400000000000000" pitchFamily="50" charset="-128"/>
              </a:rPr>
              <a:t>SHAP: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Garamond" panose="02020404030301010803" pitchFamily="18" charset="0"/>
                <a:ea typeface="Yu Gothic UI Semilight" panose="020B0400000000000000" pitchFamily="50" charset="-128"/>
              </a:rPr>
              <a:t>SHapley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Garamond" panose="02020404030301010803" pitchFamily="18" charset="0"/>
                <a:ea typeface="Yu Gothic UI Semilight" panose="020B0400000000000000" pitchFamily="50" charset="-128"/>
              </a:rPr>
              <a:t> Additive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Garamond" panose="02020404030301010803" pitchFamily="18" charset="0"/>
                <a:ea typeface="Yu Gothic UI Semilight" panose="020B0400000000000000" pitchFamily="50" charset="-128"/>
              </a:rPr>
              <a:t>exPlanations</a:t>
            </a:r>
            <a:endParaRPr lang="en-US" sz="1400" dirty="0">
              <a:solidFill>
                <a:schemeClr val="bg1">
                  <a:lumMod val="50000"/>
                </a:schemeClr>
              </a:solidFill>
              <a:latin typeface="Garamond" panose="02020404030301010803" pitchFamily="18" charset="0"/>
              <a:ea typeface="Yu Gothic UI Semilight" panose="020B0400000000000000" pitchFamily="50" charset="-128"/>
            </a:endParaRPr>
          </a:p>
          <a:p>
            <a:pPr marL="342900" indent="-342900">
              <a:buClr>
                <a:schemeClr val="tx1">
                  <a:lumMod val="95000"/>
                  <a:lumOff val="5000"/>
                </a:schemeClr>
              </a:buClr>
              <a:buFont typeface="+mj-lt"/>
              <a:buAutoNum type="arabicPeriod"/>
            </a:pPr>
            <a:r>
              <a:rPr lang="en-U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Garamond" panose="02020404030301010803" pitchFamily="18" charset="0"/>
                <a:ea typeface="Yu Gothic UI Semilight" panose="020B0400000000000000" pitchFamily="50" charset="-128"/>
              </a:rPr>
              <a:t>Responsible usage of XAI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DF8EECD-3FC5-849A-CC44-116CB6220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786" y="109027"/>
            <a:ext cx="7996428" cy="418364"/>
          </a:xfrm>
        </p:spPr>
        <p:txBody>
          <a:bodyPr/>
          <a:lstStyle/>
          <a:p>
            <a:r>
              <a:rPr lang="en-US" b="1" spc="-113" dirty="0">
                <a:latin typeface="Garamond" panose="02020404030301010803" pitchFamily="18" charset="0"/>
                <a:ea typeface="Yu Gothic UI Semilight" panose="020B0400000000000000" pitchFamily="50" charset="-128"/>
              </a:rPr>
              <a:t>Module Agenda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FA25E17-914F-CD5A-B3AB-4DF17D7590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53825" y="6336792"/>
            <a:ext cx="473583" cy="36576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800" kern="1200">
                <a:solidFill>
                  <a:srgbClr val="00274C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EEB7D02-0B04-D548-A02B-EA322AB00533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2" name="Slide Number Placeholder 6">
            <a:extLst>
              <a:ext uri="{FF2B5EF4-FFF2-40B4-BE49-F238E27FC236}">
                <a16:creationId xmlns:a16="http://schemas.microsoft.com/office/drawing/2014/main" id="{1267AC19-9589-F5B3-92DE-D9FB80ED5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92188" y="-4156"/>
            <a:ext cx="2057400" cy="274637"/>
          </a:xfrm>
        </p:spPr>
        <p:txBody>
          <a:bodyPr/>
          <a:lstStyle/>
          <a:p>
            <a:fld id="{8B6729F4-8A81-E14F-8AB5-B7B64614EE82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93179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9A85CA-C072-77DA-55C1-F3A95B9EE6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t>47</a:t>
            </a:fld>
            <a:endParaRPr lang="en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3722C19-5B0A-46F5-AC77-168E7CC68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spc="-113" dirty="0">
                <a:latin typeface="Garamond" panose="02020404030301010803" pitchFamily="18" charset="0"/>
                <a:ea typeface="Yu Gothic UI Semilight" panose="020B0400000000000000" pitchFamily="50" charset="-128"/>
              </a:rPr>
              <a:t>Responsible XAI</a:t>
            </a:r>
            <a:endParaRPr lang="en-US" b="1" spc="-113" dirty="0">
              <a:latin typeface="Garamond" panose="02020404030301010803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C47D95-D5FD-BB0D-489E-9FA653F322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786" y="722917"/>
            <a:ext cx="7996500" cy="3868333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Garamond" panose="02020404030301010803" pitchFamily="18" charset="0"/>
              </a:rPr>
              <a:t>XAI is an exciting and developing field within machine learning. However:</a:t>
            </a:r>
          </a:p>
          <a:p>
            <a:pPr lvl="1"/>
            <a:r>
              <a:rPr lang="en-US" sz="1800" dirty="0">
                <a:latin typeface="Garamond" panose="02020404030301010803" pitchFamily="18" charset="0"/>
              </a:rPr>
              <a:t>Poor explanations can be incredibly deceptive and destructive</a:t>
            </a:r>
          </a:p>
          <a:p>
            <a:pPr lvl="1"/>
            <a:r>
              <a:rPr lang="en-US" sz="1800" dirty="0">
                <a:latin typeface="Garamond" panose="02020404030301010803" pitchFamily="18" charset="0"/>
              </a:rPr>
              <a:t>A likely explanation may still not be correct</a:t>
            </a:r>
          </a:p>
          <a:p>
            <a:pPr lvl="1"/>
            <a:r>
              <a:rPr lang="en-US" sz="1800" dirty="0">
                <a:latin typeface="Garamond" panose="02020404030301010803" pitchFamily="18" charset="0"/>
              </a:rPr>
              <a:t>Causal relationships require more evidence to confirm</a:t>
            </a:r>
          </a:p>
          <a:p>
            <a:pPr lvl="1"/>
            <a:r>
              <a:rPr lang="en-US" sz="1800" dirty="0">
                <a:latin typeface="Garamond" panose="02020404030301010803" pitchFamily="18" charset="0"/>
              </a:rPr>
              <a:t>Explanations are paired with underlying model limitations</a:t>
            </a:r>
          </a:p>
          <a:p>
            <a:pPr lvl="1"/>
            <a:r>
              <a:rPr lang="en-US" sz="1800" dirty="0">
                <a:latin typeface="Garamond" panose="02020404030301010803" pitchFamily="18" charset="0"/>
              </a:rPr>
              <a:t>Model-agnostic explanation methods are still at a nascent stage</a:t>
            </a:r>
          </a:p>
          <a:p>
            <a:pPr lvl="1"/>
            <a:endParaRPr lang="en-US" sz="1800" dirty="0">
              <a:latin typeface="Garamond" panose="02020404030301010803" pitchFamily="18" charset="0"/>
            </a:endParaRPr>
          </a:p>
          <a:p>
            <a:r>
              <a:rPr lang="en-US" sz="2000" dirty="0">
                <a:latin typeface="Garamond" panose="02020404030301010803" pitchFamily="18" charset="0"/>
              </a:rPr>
              <a:t>XAI by itself </a:t>
            </a:r>
            <a:r>
              <a:rPr lang="en-US" sz="2000" b="1" dirty="0">
                <a:latin typeface="Garamond" panose="02020404030301010803" pitchFamily="18" charset="0"/>
              </a:rPr>
              <a:t>cannot</a:t>
            </a:r>
            <a:r>
              <a:rPr lang="en-US" sz="2000" dirty="0">
                <a:latin typeface="Garamond" panose="02020404030301010803" pitchFamily="18" charset="0"/>
              </a:rPr>
              <a:t> guarantee model trustworthiness </a:t>
            </a:r>
          </a:p>
          <a:p>
            <a:endParaRPr lang="en-US" sz="2000" dirty="0">
              <a:latin typeface="Garamond" panose="02020404030301010803" pitchFamily="18" charset="0"/>
            </a:endParaRPr>
          </a:p>
          <a:p>
            <a:r>
              <a:rPr lang="en-US" sz="2000" dirty="0">
                <a:latin typeface="Garamond" panose="02020404030301010803" pitchFamily="18" charset="0"/>
              </a:rPr>
              <a:t>Responsible usages will still require careful human supervision and augmentation with other approaches</a:t>
            </a:r>
          </a:p>
          <a:p>
            <a:pPr lvl="1"/>
            <a:endParaRPr lang="en-US" sz="1800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291983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9A85CA-C072-77DA-55C1-F3A95B9EE6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t>48</a:t>
            </a:fld>
            <a:endParaRPr lang="en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3722C19-5B0A-46F5-AC77-168E7CC68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spc="-113" dirty="0">
                <a:latin typeface="Garamond" panose="02020404030301010803" pitchFamily="18" charset="0"/>
                <a:ea typeface="Yu Gothic UI Semilight" panose="020B0400000000000000" pitchFamily="50" charset="-128"/>
              </a:rPr>
              <a:t>Responsible XAI</a:t>
            </a:r>
            <a:endParaRPr lang="en-US" b="1" spc="-113" dirty="0">
              <a:latin typeface="Garamond" panose="02020404030301010803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C47D95-D5FD-BB0D-489E-9FA653F322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786" y="722917"/>
            <a:ext cx="7857945" cy="4070464"/>
          </a:xfrm>
        </p:spPr>
        <p:txBody>
          <a:bodyPr>
            <a:normAutofit fontScale="92500" lnSpcReduction="10000"/>
          </a:bodyPr>
          <a:lstStyle/>
          <a:p>
            <a:r>
              <a:rPr lang="en-US" sz="2000" b="1" dirty="0">
                <a:latin typeface="Garamond" panose="02020404030301010803" pitchFamily="18" charset="0"/>
              </a:rPr>
              <a:t>XAI is useful to primarily understand your model’s behavior</a:t>
            </a:r>
          </a:p>
          <a:p>
            <a:pPr lvl="1"/>
            <a:r>
              <a:rPr lang="en-US" sz="1800" dirty="0">
                <a:latin typeface="Garamond" panose="02020404030301010803" pitchFamily="18" charset="0"/>
              </a:rPr>
              <a:t>What features are most influential for the model?</a:t>
            </a:r>
          </a:p>
          <a:p>
            <a:pPr lvl="1"/>
            <a:r>
              <a:rPr lang="en-US" sz="1800" dirty="0">
                <a:latin typeface="Garamond" panose="02020404030301010803" pitchFamily="18" charset="0"/>
              </a:rPr>
              <a:t>What are the relative strengths and weaknesses?</a:t>
            </a:r>
          </a:p>
          <a:p>
            <a:pPr lvl="1"/>
            <a:r>
              <a:rPr lang="en-US" sz="1800" dirty="0">
                <a:latin typeface="Garamond" panose="02020404030301010803" pitchFamily="18" charset="0"/>
              </a:rPr>
              <a:t>What “shortcuts” does the model make in its predictions? Are these valid?</a:t>
            </a:r>
          </a:p>
          <a:p>
            <a:pPr lvl="1"/>
            <a:r>
              <a:rPr lang="en-US" sz="1800" dirty="0">
                <a:latin typeface="Garamond" panose="02020404030301010803" pitchFamily="18" charset="0"/>
              </a:rPr>
              <a:t>What hypotheses can we create for further experimentation?</a:t>
            </a:r>
          </a:p>
          <a:p>
            <a:pPr lvl="1"/>
            <a:r>
              <a:rPr lang="en-US" sz="1800" dirty="0">
                <a:latin typeface="Garamond" panose="02020404030301010803" pitchFamily="18" charset="0"/>
              </a:rPr>
              <a:t>Where do we need more data?</a:t>
            </a:r>
          </a:p>
          <a:p>
            <a:pPr lvl="1"/>
            <a:r>
              <a:rPr lang="en-US" sz="1800" dirty="0">
                <a:latin typeface="Garamond" panose="02020404030301010803" pitchFamily="18" charset="0"/>
              </a:rPr>
              <a:t>Should we retrain the model? How should we train it differently?</a:t>
            </a:r>
          </a:p>
          <a:p>
            <a:pPr lvl="1"/>
            <a:endParaRPr lang="en-US" sz="1800" dirty="0">
              <a:latin typeface="Garamond" panose="02020404030301010803" pitchFamily="18" charset="0"/>
            </a:endParaRPr>
          </a:p>
          <a:p>
            <a:r>
              <a:rPr lang="en-US" sz="2200" dirty="0">
                <a:latin typeface="Garamond" panose="02020404030301010803" pitchFamily="18" charset="0"/>
              </a:rPr>
              <a:t>Use XAI tools to </a:t>
            </a:r>
            <a:r>
              <a:rPr lang="en-US" sz="2200" b="1" dirty="0">
                <a:latin typeface="Garamond" panose="02020404030301010803" pitchFamily="18" charset="0"/>
              </a:rPr>
              <a:t>illuminate and communicate model tendencies</a:t>
            </a:r>
          </a:p>
          <a:p>
            <a:pPr lvl="1"/>
            <a:r>
              <a:rPr lang="en-US" sz="1800" dirty="0">
                <a:latin typeface="Garamond" panose="02020404030301010803" pitchFamily="18" charset="0"/>
              </a:rPr>
              <a:t>Honesty is the best policy!</a:t>
            </a:r>
          </a:p>
          <a:p>
            <a:pPr marL="457200" lvl="1" indent="0">
              <a:buNone/>
            </a:pPr>
            <a:endParaRPr lang="en-US" sz="1800" dirty="0">
              <a:latin typeface="Garamond" panose="02020404030301010803" pitchFamily="18" charset="0"/>
            </a:endParaRPr>
          </a:p>
          <a:p>
            <a:r>
              <a:rPr lang="en-US" sz="2200" dirty="0">
                <a:latin typeface="Garamond" panose="02020404030301010803" pitchFamily="18" charset="0"/>
              </a:rPr>
              <a:t>XAI combined with uncertainty quantification and probabilistic frameworks can help improve trustworthiness, but ultimately, it is up to human users and experts to make responsible decisions</a:t>
            </a:r>
          </a:p>
        </p:txBody>
      </p:sp>
    </p:spTree>
    <p:extLst>
      <p:ext uri="{BB962C8B-B14F-4D97-AF65-F5344CB8AC3E}">
        <p14:creationId xmlns:p14="http://schemas.microsoft.com/office/powerpoint/2010/main" val="178777994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9A85CA-C072-77DA-55C1-F3A95B9EE6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t>49</a:t>
            </a:fld>
            <a:endParaRPr lang="en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3722C19-5B0A-46F5-AC77-168E7CC68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spc="-113" dirty="0">
                <a:latin typeface="Garamond" panose="02020404030301010803" pitchFamily="18" charset="0"/>
                <a:ea typeface="Yu Gothic UI Semilight" panose="020B0400000000000000" pitchFamily="50" charset="-128"/>
              </a:rPr>
              <a:t>Additional References</a:t>
            </a:r>
            <a:endParaRPr lang="en-US" b="1" spc="-113" dirty="0">
              <a:latin typeface="Garamond" panose="02020404030301010803" pitchFamily="18" charset="0"/>
            </a:endParaRPr>
          </a:p>
        </p:txBody>
      </p:sp>
      <p:sp>
        <p:nvSpPr>
          <p:cNvPr id="3" name="Google Shape;464;p54">
            <a:extLst>
              <a:ext uri="{FF2B5EF4-FFF2-40B4-BE49-F238E27FC236}">
                <a16:creationId xmlns:a16="http://schemas.microsoft.com/office/drawing/2014/main" id="{56C066D1-B384-78DB-6661-60C277B3DFF9}"/>
              </a:ext>
            </a:extLst>
          </p:cNvPr>
          <p:cNvSpPr txBox="1">
            <a:spLocks/>
          </p:cNvSpPr>
          <p:nvPr/>
        </p:nvSpPr>
        <p:spPr>
          <a:xfrm>
            <a:off x="628648" y="607943"/>
            <a:ext cx="7935803" cy="18404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195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000"/>
              </a:spcBef>
              <a:buNone/>
            </a:pPr>
            <a:r>
              <a:rPr lang="en-US" sz="1100" dirty="0">
                <a:latin typeface="Garamond" panose="02020404030301010803" pitchFamily="18" charset="0"/>
              </a:rPr>
              <a:t>Ahmed, G. Jeon, and F. </a:t>
            </a:r>
            <a:r>
              <a:rPr lang="en-US" sz="1100" dirty="0" err="1">
                <a:latin typeface="Garamond" panose="02020404030301010803" pitchFamily="18" charset="0"/>
              </a:rPr>
              <a:t>Piccialli</a:t>
            </a:r>
            <a:r>
              <a:rPr lang="en-US" sz="1100" dirty="0">
                <a:latin typeface="Garamond" panose="02020404030301010803" pitchFamily="18" charset="0"/>
              </a:rPr>
              <a:t>, From Artificial Intelligence to Explainable Artificial Intelligence in Industry 4.0: A Survey on What, How, and Where, </a:t>
            </a:r>
            <a:r>
              <a:rPr lang="en-US" sz="1100" i="1" dirty="0">
                <a:latin typeface="Garamond" panose="02020404030301010803" pitchFamily="18" charset="0"/>
              </a:rPr>
              <a:t>IEEE Trans. on Industrial Informatics</a:t>
            </a:r>
            <a:r>
              <a:rPr lang="en-US" sz="1100" dirty="0">
                <a:latin typeface="Garamond" panose="02020404030301010803" pitchFamily="18" charset="0"/>
              </a:rPr>
              <a:t>, vol. 18. no. 8, pp. 5031-5042. August 2022.</a:t>
            </a:r>
          </a:p>
          <a:p>
            <a:pPr marL="0" indent="0">
              <a:lnSpc>
                <a:spcPct val="100000"/>
              </a:lnSpc>
              <a:spcBef>
                <a:spcPts val="1000"/>
              </a:spcBef>
              <a:buNone/>
            </a:pPr>
            <a:r>
              <a:rPr lang="en-US" sz="1100" dirty="0">
                <a:latin typeface="Garamond" panose="02020404030301010803" pitchFamily="18" charset="0"/>
              </a:rPr>
              <a:t>D. Minh, H. X. Wang, Y. F. Li, and T. N. Nguyen, Explainable artificial intelligence: a comprehensive review, </a:t>
            </a:r>
            <a:r>
              <a:rPr lang="en-US" sz="1100" i="1" dirty="0">
                <a:latin typeface="Garamond" panose="02020404030301010803" pitchFamily="18" charset="0"/>
              </a:rPr>
              <a:t>Artificial Intelligence Review</a:t>
            </a:r>
            <a:r>
              <a:rPr lang="en-US" sz="1100" dirty="0">
                <a:latin typeface="Garamond" panose="02020404030301010803" pitchFamily="18" charset="0"/>
              </a:rPr>
              <a:t>, vol. 55, pp. 3503-3568. 2022.</a:t>
            </a:r>
          </a:p>
          <a:p>
            <a:pPr marL="0" indent="0">
              <a:lnSpc>
                <a:spcPct val="100000"/>
              </a:lnSpc>
              <a:spcBef>
                <a:spcPts val="1000"/>
              </a:spcBef>
              <a:buNone/>
            </a:pPr>
            <a:r>
              <a:rPr lang="en-US" sz="1100" dirty="0">
                <a:latin typeface="Garamond" panose="02020404030301010803" pitchFamily="18" charset="0"/>
              </a:rPr>
              <a:t>J. </a:t>
            </a:r>
            <a:r>
              <a:rPr lang="en-US" sz="1100" dirty="0" err="1">
                <a:latin typeface="Garamond" panose="02020404030301010803" pitchFamily="18" charset="0"/>
              </a:rPr>
              <a:t>Senoner</a:t>
            </a:r>
            <a:r>
              <a:rPr lang="en-US" sz="1100" dirty="0">
                <a:latin typeface="Garamond" panose="02020404030301010803" pitchFamily="18" charset="0"/>
              </a:rPr>
              <a:t>, T. </a:t>
            </a:r>
            <a:r>
              <a:rPr lang="en-US" sz="1100" dirty="0" err="1">
                <a:latin typeface="Garamond" panose="02020404030301010803" pitchFamily="18" charset="0"/>
              </a:rPr>
              <a:t>Netland</a:t>
            </a:r>
            <a:r>
              <a:rPr lang="en-US" sz="1100" dirty="0">
                <a:latin typeface="Garamond" panose="02020404030301010803" pitchFamily="18" charset="0"/>
              </a:rPr>
              <a:t>, and S. </a:t>
            </a:r>
            <a:r>
              <a:rPr lang="en-US" sz="1100" dirty="0" err="1">
                <a:latin typeface="Garamond" panose="02020404030301010803" pitchFamily="18" charset="0"/>
              </a:rPr>
              <a:t>Feuerriegel</a:t>
            </a:r>
            <a:r>
              <a:rPr lang="en-US" sz="1100" dirty="0">
                <a:latin typeface="Garamond" panose="02020404030301010803" pitchFamily="18" charset="0"/>
              </a:rPr>
              <a:t>, Using Explainable Artificial Intelligence to Improve Process Quality: Evidence from Semiconductor Manufacturing, </a:t>
            </a:r>
            <a:r>
              <a:rPr lang="en-US" sz="1100" i="1" dirty="0">
                <a:latin typeface="Garamond" panose="02020404030301010803" pitchFamily="18" charset="0"/>
              </a:rPr>
              <a:t>Management Science</a:t>
            </a:r>
            <a:r>
              <a:rPr lang="en-US" sz="1100" dirty="0">
                <a:latin typeface="Garamond" panose="02020404030301010803" pitchFamily="18" charset="0"/>
              </a:rPr>
              <a:t>, vol. 68(8) pp. 5704-5723. 2021.</a:t>
            </a:r>
          </a:p>
          <a:p>
            <a:pPr marL="0" indent="0">
              <a:lnSpc>
                <a:spcPct val="100000"/>
              </a:lnSpc>
              <a:spcBef>
                <a:spcPts val="1000"/>
              </a:spcBef>
              <a:buNone/>
            </a:pPr>
            <a:r>
              <a:rPr lang="en-US" sz="1100" dirty="0">
                <a:latin typeface="Garamond" panose="02020404030301010803" pitchFamily="18" charset="0"/>
              </a:rPr>
              <a:t>Molnar, C. (2022). Interpretable Machine Learning: A Guide for Making Black Box Models Explainable (2nd ed.). </a:t>
            </a:r>
            <a:r>
              <a:rPr lang="en-US" sz="1100" dirty="0" err="1">
                <a:latin typeface="Garamond" panose="02020404030301010803" pitchFamily="18" charset="0"/>
              </a:rPr>
              <a:t>christophm.github.io</a:t>
            </a:r>
            <a:r>
              <a:rPr lang="en-US" sz="1100" dirty="0">
                <a:latin typeface="Garamond" panose="02020404030301010803" pitchFamily="18" charset="0"/>
              </a:rPr>
              <a:t>/interpretable-ml-book/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0B3762-62CA-6469-8E34-98B4DD39B86E}"/>
              </a:ext>
            </a:extLst>
          </p:cNvPr>
          <p:cNvSpPr txBox="1"/>
          <p:nvPr/>
        </p:nvSpPr>
        <p:spPr>
          <a:xfrm>
            <a:off x="2355247" y="2637213"/>
            <a:ext cx="443350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Garamond" panose="02020404030301010803" pitchFamily="18" charset="0"/>
                <a:ea typeface="Yu Gothic UI Semilight" panose="020B0400000000000000" pitchFamily="34" charset="-128"/>
              </a:rPr>
              <a:t>Thank You!</a:t>
            </a:r>
          </a:p>
          <a:p>
            <a:pPr algn="ctr"/>
            <a:endParaRPr lang="en-US" b="1" dirty="0">
              <a:latin typeface="Garamond" panose="02020404030301010803" pitchFamily="18" charset="0"/>
              <a:ea typeface="Yu Gothic UI Semilight" panose="020B0400000000000000" pitchFamily="34" charset="-128"/>
            </a:endParaRPr>
          </a:p>
          <a:p>
            <a:pPr algn="ctr"/>
            <a:r>
              <a:rPr lang="en-US" b="1" dirty="0">
                <a:latin typeface="Garamond" panose="02020404030301010803" pitchFamily="18" charset="0"/>
                <a:ea typeface="Yu Gothic UI Semilight" panose="020B0400000000000000" pitchFamily="34" charset="-128"/>
              </a:rPr>
              <a:t>Questions? Contact me at:</a:t>
            </a:r>
          </a:p>
          <a:p>
            <a:pPr algn="ctr"/>
            <a:r>
              <a:rPr lang="en-US" b="1" dirty="0">
                <a:latin typeface="Garamond" panose="02020404030301010803" pitchFamily="18" charset="0"/>
                <a:ea typeface="Yu Gothic UI Semilight" panose="020B0400000000000000" pitchFamily="34" charset="-128"/>
              </a:rPr>
              <a:t>cohenyo@umich.edu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FF8BC56-456A-75F2-E126-AF5E5D96F35D}"/>
              </a:ext>
            </a:extLst>
          </p:cNvPr>
          <p:cNvSpPr txBox="1"/>
          <p:nvPr/>
        </p:nvSpPr>
        <p:spPr>
          <a:xfrm>
            <a:off x="2094459" y="3773963"/>
            <a:ext cx="50041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Garamond" panose="02020404030301010803" pitchFamily="18" charset="0"/>
                <a:ea typeface="Yu Gothic UI Semilight" panose="020B0400000000000000" pitchFamily="34" charset="-128"/>
              </a:rPr>
              <a:t>This project is supported by the Eric and Wendy Schmidt AI in Science Postdoctoral Fellowship, a Schmidt Futures program.</a:t>
            </a:r>
          </a:p>
        </p:txBody>
      </p:sp>
    </p:spTree>
    <p:extLst>
      <p:ext uri="{BB962C8B-B14F-4D97-AF65-F5344CB8AC3E}">
        <p14:creationId xmlns:p14="http://schemas.microsoft.com/office/powerpoint/2010/main" val="38368004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82ECE1F-E420-774A-ADCE-0F5F9DF9B7F7}"/>
              </a:ext>
            </a:extLst>
          </p:cNvPr>
          <p:cNvSpPr txBox="1">
            <a:spLocks/>
          </p:cNvSpPr>
          <p:nvPr/>
        </p:nvSpPr>
        <p:spPr>
          <a:xfrm>
            <a:off x="573787" y="585523"/>
            <a:ext cx="7996427" cy="3972454"/>
          </a:xfrm>
          <a:prstGeom prst="rect">
            <a:avLst/>
          </a:prstGeom>
        </p:spPr>
        <p:txBody>
          <a:bodyPr/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lang="en-US" sz="1600" b="1" dirty="0">
                <a:latin typeface="Garamond" panose="02020404030301010803" pitchFamily="18" charset="0"/>
                <a:ea typeface="Yu Gothic UI Semilight" panose="020B0400000000000000" pitchFamily="50" charset="-128"/>
              </a:rPr>
              <a:t>Explainable AI (XAI) background and motivation</a:t>
            </a:r>
          </a:p>
          <a:p>
            <a:pPr marL="342900" indent="-342900">
              <a:buClr>
                <a:schemeClr val="bg1">
                  <a:lumMod val="50000"/>
                </a:schemeClr>
              </a:buClr>
              <a:buFont typeface="+mj-lt"/>
              <a:buAutoNum type="arabicPeriod"/>
            </a:pP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Garamond" panose="02020404030301010803" pitchFamily="18" charset="0"/>
                <a:ea typeface="Yu Gothic UI Semilight" panose="020B0400000000000000" pitchFamily="50" charset="-128"/>
              </a:rPr>
              <a:t>Inherently interpretable modeling</a:t>
            </a:r>
          </a:p>
          <a:p>
            <a:pPr marL="800089" lvl="1" indent="-342900">
              <a:buClr>
                <a:schemeClr val="bg1">
                  <a:lumMod val="50000"/>
                </a:schemeClr>
              </a:buClr>
              <a:buFont typeface="+mj-lt"/>
              <a:buAutoNum type="arabicPeriod"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Garamond" panose="02020404030301010803" pitchFamily="18" charset="0"/>
                <a:ea typeface="Yu Gothic UI Semilight" panose="020B0400000000000000" pitchFamily="50" charset="-128"/>
              </a:rPr>
              <a:t>Linear regression</a:t>
            </a:r>
          </a:p>
          <a:p>
            <a:pPr marL="800089" lvl="1" indent="-342900">
              <a:buClr>
                <a:schemeClr val="bg1">
                  <a:lumMod val="50000"/>
                </a:schemeClr>
              </a:buClr>
              <a:buFont typeface="+mj-lt"/>
              <a:buAutoNum type="arabicPeriod"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Garamond" panose="02020404030301010803" pitchFamily="18" charset="0"/>
                <a:ea typeface="Yu Gothic UI Semilight" panose="020B0400000000000000" pitchFamily="50" charset="-128"/>
              </a:rPr>
              <a:t>Decision trees</a:t>
            </a:r>
          </a:p>
          <a:p>
            <a:pPr marL="342900" indent="-342900">
              <a:buClr>
                <a:schemeClr val="bg1">
                  <a:lumMod val="50000"/>
                </a:schemeClr>
              </a:buClr>
              <a:buFont typeface="+mj-lt"/>
              <a:buAutoNum type="arabicPeriod"/>
            </a:pP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Garamond" panose="02020404030301010803" pitchFamily="18" charset="0"/>
                <a:ea typeface="Yu Gothic UI Semilight" panose="020B0400000000000000" pitchFamily="50" charset="-128"/>
              </a:rPr>
              <a:t>Anomaly detection and interpretation</a:t>
            </a:r>
          </a:p>
          <a:p>
            <a:pPr marL="800089" lvl="1" indent="-342900">
              <a:buClr>
                <a:schemeClr val="bg1">
                  <a:lumMod val="50000"/>
                </a:schemeClr>
              </a:buClr>
              <a:buFont typeface="+mj-lt"/>
              <a:buAutoNum type="arabicPeriod"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Garamond" panose="02020404030301010803" pitchFamily="18" charset="0"/>
                <a:ea typeface="Yu Gothic UI Semilight" panose="020B0400000000000000" pitchFamily="50" charset="-128"/>
              </a:rPr>
              <a:t>Principal component analysis </a:t>
            </a:r>
          </a:p>
          <a:p>
            <a:pPr marL="800089" lvl="1" indent="-342900">
              <a:buClr>
                <a:schemeClr val="bg1">
                  <a:lumMod val="50000"/>
                </a:schemeClr>
              </a:buClr>
              <a:buFont typeface="+mj-lt"/>
              <a:buAutoNum type="arabicPeriod"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Garamond" panose="02020404030301010803" pitchFamily="18" charset="0"/>
                <a:ea typeface="Yu Gothic UI Semilight" panose="020B0400000000000000" pitchFamily="50" charset="-128"/>
              </a:rPr>
              <a:t>One-class support vector machine</a:t>
            </a:r>
          </a:p>
          <a:p>
            <a:pPr marL="342900" indent="-342900">
              <a:buClr>
                <a:schemeClr val="bg1">
                  <a:lumMod val="50000"/>
                </a:schemeClr>
              </a:buClr>
              <a:buFont typeface="+mj-lt"/>
              <a:buAutoNum type="arabicPeriod"/>
            </a:pP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Garamond" panose="02020404030301010803" pitchFamily="18" charset="0"/>
                <a:ea typeface="Yu Gothic UI Semilight" panose="020B0400000000000000" pitchFamily="50" charset="-128"/>
              </a:rPr>
              <a:t>Counterfactual explanations</a:t>
            </a:r>
          </a:p>
          <a:p>
            <a:pPr marL="342900" indent="-342900">
              <a:buClr>
                <a:schemeClr val="bg1">
                  <a:lumMod val="50000"/>
                </a:schemeClr>
              </a:buClr>
              <a:buFont typeface="+mj-lt"/>
              <a:buAutoNum type="arabicPeriod"/>
            </a:pP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Garamond" panose="02020404030301010803" pitchFamily="18" charset="0"/>
                <a:ea typeface="Yu Gothic UI Semilight" panose="020B0400000000000000" pitchFamily="50" charset="-128"/>
              </a:rPr>
              <a:t>Model-agnostic explanations</a:t>
            </a:r>
          </a:p>
          <a:p>
            <a:pPr marL="800089" lvl="1" indent="-342900">
              <a:buClr>
                <a:schemeClr val="bg1">
                  <a:lumMod val="50000"/>
                </a:schemeClr>
              </a:buClr>
              <a:buFont typeface="+mj-lt"/>
              <a:buAutoNum type="arabicPeriod"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Garamond" panose="02020404030301010803" pitchFamily="18" charset="0"/>
                <a:ea typeface="Yu Gothic UI Semilight" panose="020B0400000000000000" pitchFamily="50" charset="-128"/>
              </a:rPr>
              <a:t>LIME: Local Interpretable Model-Agnostic Explanations</a:t>
            </a:r>
          </a:p>
          <a:p>
            <a:pPr marL="800089" lvl="1" indent="-342900">
              <a:buClr>
                <a:schemeClr val="bg1">
                  <a:lumMod val="50000"/>
                </a:schemeClr>
              </a:buClr>
              <a:buFont typeface="+mj-lt"/>
              <a:buAutoNum type="arabicPeriod"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Garamond" panose="02020404030301010803" pitchFamily="18" charset="0"/>
                <a:ea typeface="Yu Gothic UI Semilight" panose="020B0400000000000000" pitchFamily="50" charset="-128"/>
              </a:rPr>
              <a:t>SHAP: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Garamond" panose="02020404030301010803" pitchFamily="18" charset="0"/>
                <a:ea typeface="Yu Gothic UI Semilight" panose="020B0400000000000000" pitchFamily="50" charset="-128"/>
              </a:rPr>
              <a:t>SHapley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Garamond" panose="02020404030301010803" pitchFamily="18" charset="0"/>
                <a:ea typeface="Yu Gothic UI Semilight" panose="020B0400000000000000" pitchFamily="50" charset="-128"/>
              </a:rPr>
              <a:t> Additive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Garamond" panose="02020404030301010803" pitchFamily="18" charset="0"/>
                <a:ea typeface="Yu Gothic UI Semilight" panose="020B0400000000000000" pitchFamily="50" charset="-128"/>
              </a:rPr>
              <a:t>exPlanations</a:t>
            </a:r>
            <a:endParaRPr lang="en-US" sz="1400" dirty="0">
              <a:solidFill>
                <a:schemeClr val="bg1">
                  <a:lumMod val="50000"/>
                </a:schemeClr>
              </a:solidFill>
              <a:latin typeface="Garamond" panose="02020404030301010803" pitchFamily="18" charset="0"/>
              <a:ea typeface="Yu Gothic UI Semilight" panose="020B0400000000000000" pitchFamily="50" charset="-128"/>
            </a:endParaRPr>
          </a:p>
          <a:p>
            <a:pPr marL="342900" indent="-342900">
              <a:buClr>
                <a:schemeClr val="bg1">
                  <a:lumMod val="50000"/>
                </a:schemeClr>
              </a:buClr>
              <a:buFont typeface="+mj-lt"/>
              <a:buAutoNum type="arabicPeriod"/>
            </a:pP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Garamond" panose="02020404030301010803" pitchFamily="18" charset="0"/>
                <a:ea typeface="Yu Gothic UI Semilight" panose="020B0400000000000000" pitchFamily="50" charset="-128"/>
              </a:rPr>
              <a:t>Responsible usage of XAI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DF8EECD-3FC5-849A-CC44-116CB6220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786" y="109027"/>
            <a:ext cx="7996428" cy="418364"/>
          </a:xfrm>
        </p:spPr>
        <p:txBody>
          <a:bodyPr/>
          <a:lstStyle/>
          <a:p>
            <a:r>
              <a:rPr lang="en-US" b="1" spc="-113" dirty="0">
                <a:latin typeface="Garamond" panose="02020404030301010803" pitchFamily="18" charset="0"/>
                <a:ea typeface="Yu Gothic UI Semilight" panose="020B0400000000000000" pitchFamily="50" charset="-128"/>
              </a:rPr>
              <a:t>Module Agenda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FA25E17-914F-CD5A-B3AB-4DF17D7590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53825" y="6336792"/>
            <a:ext cx="473583" cy="36576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800" kern="1200">
                <a:solidFill>
                  <a:srgbClr val="00274C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EEB7D02-0B04-D548-A02B-EA322AB00533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2" name="Slide Number Placeholder 6">
            <a:extLst>
              <a:ext uri="{FF2B5EF4-FFF2-40B4-BE49-F238E27FC236}">
                <a16:creationId xmlns:a16="http://schemas.microsoft.com/office/drawing/2014/main" id="{1267AC19-9589-F5B3-92DE-D9FB80ED5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92188" y="-4156"/>
            <a:ext cx="2057400" cy="274637"/>
          </a:xfrm>
        </p:spPr>
        <p:txBody>
          <a:bodyPr/>
          <a:lstStyle/>
          <a:p>
            <a:fld id="{8B6729F4-8A81-E14F-8AB5-B7B64614EE82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093494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libri"/>
              <a:buNone/>
            </a:pPr>
            <a:r>
              <a:rPr lang="en" sz="3600" dirty="0">
                <a:solidFill>
                  <a:schemeClr val="bg1"/>
                </a:solidFill>
                <a:effectLst>
                  <a:outerShdw blurRad="251262" dist="56469" dir="5400000" algn="ctr" rotWithShape="0">
                    <a:schemeClr val="tx1">
                      <a:alpha val="95755"/>
                    </a:schemeClr>
                  </a:outerShdw>
                </a:effectLst>
                <a:latin typeface="Garamond" panose="02020404030301010803" pitchFamily="18" charset="0"/>
              </a:rPr>
              <a:t>Hands-on with XAI</a:t>
            </a:r>
            <a:br>
              <a:rPr lang="en" sz="3600" dirty="0">
                <a:solidFill>
                  <a:schemeClr val="bg1"/>
                </a:solidFill>
                <a:effectLst>
                  <a:outerShdw blurRad="251262" dist="56469" dir="5400000" algn="ctr" rotWithShape="0">
                    <a:schemeClr val="tx1">
                      <a:alpha val="95755"/>
                    </a:schemeClr>
                  </a:outerShdw>
                </a:effectLst>
                <a:latin typeface="Garamond" panose="02020404030301010803" pitchFamily="18" charset="0"/>
              </a:rPr>
            </a:br>
            <a:r>
              <a:rPr lang="en-US" sz="2800" b="1" i="0" dirty="0">
                <a:solidFill>
                  <a:schemeClr val="bg1"/>
                </a:solidFill>
                <a:effectLst/>
                <a:latin typeface="Montserrat" panose="020F0502020204030204" pitchFamily="34" charset="0"/>
              </a:rPr>
              <a:t>http://</a:t>
            </a:r>
            <a:r>
              <a:rPr lang="en-US" sz="2800" b="1" i="0" dirty="0" err="1">
                <a:solidFill>
                  <a:schemeClr val="bg1"/>
                </a:solidFill>
                <a:effectLst/>
                <a:latin typeface="Montserrat" panose="020F0502020204030204" pitchFamily="34" charset="0"/>
              </a:rPr>
              <a:t>bitly.ws</a:t>
            </a:r>
            <a:r>
              <a:rPr lang="en-US" sz="2800" b="1" i="0" dirty="0">
                <a:solidFill>
                  <a:schemeClr val="bg1"/>
                </a:solidFill>
                <a:effectLst/>
                <a:latin typeface="Montserrat" panose="020F0502020204030204" pitchFamily="34" charset="0"/>
              </a:rPr>
              <a:t>/Rz9k</a:t>
            </a:r>
            <a:endParaRPr sz="3600" dirty="0">
              <a:solidFill>
                <a:schemeClr val="bg1"/>
              </a:solidFill>
              <a:effectLst>
                <a:outerShdw blurRad="251262" dist="56469" dir="5400000" algn="ctr" rotWithShape="0">
                  <a:schemeClr val="tx1">
                    <a:alpha val="95755"/>
                  </a:schemeClr>
                </a:outerShdw>
              </a:effectLst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61576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A7CD1E-2B05-69D6-4660-1471C88E6B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t>6</a:t>
            </a:fld>
            <a:endParaRPr lang="en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3722C19-5B0A-46F5-AC77-168E7CC68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spc="-113" dirty="0">
                <a:latin typeface="Garamond" panose="02020404030301010803" pitchFamily="18" charset="0"/>
              </a:rPr>
              <a:t>Perspectives: How Can I Trust AI Models When…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5D2064D-8D28-1130-63D9-307A5D488BB1}"/>
              </a:ext>
            </a:extLst>
          </p:cNvPr>
          <p:cNvGrpSpPr/>
          <p:nvPr/>
        </p:nvGrpSpPr>
        <p:grpSpPr>
          <a:xfrm>
            <a:off x="886676" y="869039"/>
            <a:ext cx="5551945" cy="631333"/>
            <a:chOff x="670776" y="870871"/>
            <a:chExt cx="5551945" cy="631333"/>
          </a:xfrm>
        </p:grpSpPr>
        <p:sp>
          <p:nvSpPr>
            <p:cNvPr id="19" name="Google Shape;342;p45">
              <a:extLst>
                <a:ext uri="{FF2B5EF4-FFF2-40B4-BE49-F238E27FC236}">
                  <a16:creationId xmlns:a16="http://schemas.microsoft.com/office/drawing/2014/main" id="{286D904E-8D50-6A7B-0942-73F824D5925F}"/>
                </a:ext>
              </a:extLst>
            </p:cNvPr>
            <p:cNvSpPr/>
            <p:nvPr/>
          </p:nvSpPr>
          <p:spPr>
            <a:xfrm>
              <a:off x="670776" y="914804"/>
              <a:ext cx="1457700" cy="587400"/>
            </a:xfrm>
            <a:prstGeom prst="roundRect">
              <a:avLst>
                <a:gd name="adj" fmla="val 16667"/>
              </a:avLst>
            </a:prstGeom>
            <a:solidFill>
              <a:schemeClr val="accent6">
                <a:lumMod val="40000"/>
                <a:lumOff val="60000"/>
              </a:scheme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latin typeface="Garamond" panose="02020404030301010803" pitchFamily="18" charset="0"/>
                  <a:ea typeface="Cambria"/>
                  <a:cs typeface="Cambria"/>
                  <a:sym typeface="Cambria"/>
                </a:rPr>
                <a:t>End User Perspective</a:t>
              </a:r>
              <a:endParaRPr dirty="0">
                <a:latin typeface="Garamond" panose="02020404030301010803" pitchFamily="18" charset="0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24" name="Rounded Rectangular Callout 23">
              <a:extLst>
                <a:ext uri="{FF2B5EF4-FFF2-40B4-BE49-F238E27FC236}">
                  <a16:creationId xmlns:a16="http://schemas.microsoft.com/office/drawing/2014/main" id="{CB681C14-54A3-B931-5A43-E2AF5CEE297C}"/>
                </a:ext>
              </a:extLst>
            </p:cNvPr>
            <p:cNvSpPr/>
            <p:nvPr/>
          </p:nvSpPr>
          <p:spPr>
            <a:xfrm>
              <a:off x="2634770" y="870871"/>
              <a:ext cx="3587951" cy="416391"/>
            </a:xfrm>
            <a:prstGeom prst="wedgeRoundRectCallout">
              <a:avLst>
                <a:gd name="adj1" fmla="val -63521"/>
                <a:gd name="adj2" fmla="val 29406"/>
                <a:gd name="adj3" fmla="val 16667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Garamond" panose="02020404030301010803" pitchFamily="18" charset="0"/>
                  <a:ea typeface="Palatino" pitchFamily="2" charset="77"/>
                </a:rPr>
                <a:t>They don’t justify their predictions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1596AE58-19CD-A458-9FE0-DCDA96FFAD89}"/>
              </a:ext>
            </a:extLst>
          </p:cNvPr>
          <p:cNvGrpSpPr/>
          <p:nvPr/>
        </p:nvGrpSpPr>
        <p:grpSpPr>
          <a:xfrm>
            <a:off x="2850670" y="1635675"/>
            <a:ext cx="5562911" cy="592731"/>
            <a:chOff x="2634770" y="1528780"/>
            <a:chExt cx="5562911" cy="592731"/>
          </a:xfrm>
        </p:grpSpPr>
        <p:sp>
          <p:nvSpPr>
            <p:cNvPr id="21" name="Google Shape;344;p45">
              <a:extLst>
                <a:ext uri="{FF2B5EF4-FFF2-40B4-BE49-F238E27FC236}">
                  <a16:creationId xmlns:a16="http://schemas.microsoft.com/office/drawing/2014/main" id="{E7E385F4-D392-ACF3-2843-A42FFB3C439E}"/>
                </a:ext>
              </a:extLst>
            </p:cNvPr>
            <p:cNvSpPr/>
            <p:nvPr/>
          </p:nvSpPr>
          <p:spPr>
            <a:xfrm>
              <a:off x="6739981" y="1534111"/>
              <a:ext cx="1457700" cy="587400"/>
            </a:xfrm>
            <a:prstGeom prst="roundRect">
              <a:avLst>
                <a:gd name="adj" fmla="val 16667"/>
              </a:avLst>
            </a:prstGeom>
            <a:solidFill>
              <a:srgbClr val="DAD2E9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latin typeface="Garamond" panose="02020404030301010803" pitchFamily="18" charset="0"/>
                  <a:ea typeface="Cambria"/>
                  <a:cs typeface="Cambria"/>
                  <a:sym typeface="Cambria"/>
                </a:rPr>
                <a:t>Developmental Perspective</a:t>
              </a:r>
              <a:endParaRPr dirty="0">
                <a:latin typeface="Garamond" panose="02020404030301010803" pitchFamily="18" charset="0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29" name="Rounded Rectangular Callout 28">
              <a:extLst>
                <a:ext uri="{FF2B5EF4-FFF2-40B4-BE49-F238E27FC236}">
                  <a16:creationId xmlns:a16="http://schemas.microsoft.com/office/drawing/2014/main" id="{D49DEA0F-1467-EDB0-A630-A2C273052F9E}"/>
                </a:ext>
              </a:extLst>
            </p:cNvPr>
            <p:cNvSpPr/>
            <p:nvPr/>
          </p:nvSpPr>
          <p:spPr>
            <a:xfrm>
              <a:off x="2634770" y="1528780"/>
              <a:ext cx="3587951" cy="416391"/>
            </a:xfrm>
            <a:prstGeom prst="wedgeRoundRectCallout">
              <a:avLst>
                <a:gd name="adj1" fmla="val 63625"/>
                <a:gd name="adj2" fmla="val 19753"/>
                <a:gd name="adj3" fmla="val 16667"/>
              </a:avLst>
            </a:prstGeom>
            <a:solidFill>
              <a:srgbClr val="DAD2E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Garamond" panose="02020404030301010803" pitchFamily="18" charset="0"/>
                  <a:ea typeface="Palatino" pitchFamily="2" charset="77"/>
                </a:rPr>
                <a:t>They are cumbersome to train &amp; validate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2028AF16-AAFB-E7B7-AF6D-3B51DC425898}"/>
              </a:ext>
            </a:extLst>
          </p:cNvPr>
          <p:cNvGrpSpPr/>
          <p:nvPr/>
        </p:nvGrpSpPr>
        <p:grpSpPr>
          <a:xfrm>
            <a:off x="886676" y="2352121"/>
            <a:ext cx="5551945" cy="620911"/>
            <a:chOff x="670776" y="2244539"/>
            <a:chExt cx="5551945" cy="620911"/>
          </a:xfrm>
        </p:grpSpPr>
        <p:sp>
          <p:nvSpPr>
            <p:cNvPr id="18" name="Google Shape;341;p45">
              <a:extLst>
                <a:ext uri="{FF2B5EF4-FFF2-40B4-BE49-F238E27FC236}">
                  <a16:creationId xmlns:a16="http://schemas.microsoft.com/office/drawing/2014/main" id="{B58BB60C-450D-1824-DBE7-C3CB30D08AC7}"/>
                </a:ext>
              </a:extLst>
            </p:cNvPr>
            <p:cNvSpPr/>
            <p:nvPr/>
          </p:nvSpPr>
          <p:spPr>
            <a:xfrm>
              <a:off x="670776" y="2278050"/>
              <a:ext cx="1457700" cy="587400"/>
            </a:xfrm>
            <a:prstGeom prst="roundRect">
              <a:avLst>
                <a:gd name="adj" fmla="val 16667"/>
              </a:avLst>
            </a:prstGeom>
            <a:solidFill>
              <a:srgbClr val="F4CCC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latin typeface="Garamond" panose="02020404030301010803" pitchFamily="18" charset="0"/>
                  <a:ea typeface="Cambria"/>
                  <a:cs typeface="Cambria"/>
                  <a:sym typeface="Cambria"/>
                </a:rPr>
                <a:t>Regulatory Perspective</a:t>
              </a:r>
              <a:endParaRPr dirty="0">
                <a:latin typeface="Garamond" panose="02020404030301010803" pitchFamily="18" charset="0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30" name="Rounded Rectangular Callout 29">
              <a:extLst>
                <a:ext uri="{FF2B5EF4-FFF2-40B4-BE49-F238E27FC236}">
                  <a16:creationId xmlns:a16="http://schemas.microsoft.com/office/drawing/2014/main" id="{7A2B4F4D-C9F7-42F2-96C4-936F6E0AC3CB}"/>
                </a:ext>
              </a:extLst>
            </p:cNvPr>
            <p:cNvSpPr/>
            <p:nvPr/>
          </p:nvSpPr>
          <p:spPr>
            <a:xfrm>
              <a:off x="2634770" y="2244539"/>
              <a:ext cx="3587951" cy="416391"/>
            </a:xfrm>
            <a:prstGeom prst="wedgeRoundRectCallout">
              <a:avLst>
                <a:gd name="adj1" fmla="val -63521"/>
                <a:gd name="adj2" fmla="val 29406"/>
                <a:gd name="adj3" fmla="val 16667"/>
              </a:avLst>
            </a:prstGeom>
            <a:solidFill>
              <a:srgbClr val="F5CCC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Garamond" panose="02020404030301010803" pitchFamily="18" charset="0"/>
                  <a:ea typeface="Palatino" pitchFamily="2" charset="77"/>
                </a:rPr>
                <a:t>They do not comply with existing policy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E963E085-203E-9DBC-D384-0A5A54240E8E}"/>
              </a:ext>
            </a:extLst>
          </p:cNvPr>
          <p:cNvGrpSpPr/>
          <p:nvPr/>
        </p:nvGrpSpPr>
        <p:grpSpPr>
          <a:xfrm>
            <a:off x="844550" y="3679697"/>
            <a:ext cx="5551944" cy="711278"/>
            <a:chOff x="670776" y="3559280"/>
            <a:chExt cx="5551944" cy="711278"/>
          </a:xfrm>
        </p:grpSpPr>
        <p:sp>
          <p:nvSpPr>
            <p:cNvPr id="20" name="Google Shape;343;p45">
              <a:extLst>
                <a:ext uri="{FF2B5EF4-FFF2-40B4-BE49-F238E27FC236}">
                  <a16:creationId xmlns:a16="http://schemas.microsoft.com/office/drawing/2014/main" id="{854311D5-CA86-35E0-55ED-524292FE853D}"/>
                </a:ext>
              </a:extLst>
            </p:cNvPr>
            <p:cNvSpPr/>
            <p:nvPr/>
          </p:nvSpPr>
          <p:spPr>
            <a:xfrm>
              <a:off x="670776" y="3683158"/>
              <a:ext cx="1457700" cy="587400"/>
            </a:xfrm>
            <a:prstGeom prst="roundRect">
              <a:avLst>
                <a:gd name="adj" fmla="val 16667"/>
              </a:avLst>
            </a:prstGeom>
            <a:solidFill>
              <a:srgbClr val="D0E2F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latin typeface="Garamond" panose="02020404030301010803" pitchFamily="18" charset="0"/>
                  <a:ea typeface="Cambria"/>
                  <a:cs typeface="Cambria"/>
                  <a:sym typeface="Cambria"/>
                </a:rPr>
                <a:t>Industrial Perspective</a:t>
              </a:r>
              <a:endParaRPr dirty="0">
                <a:latin typeface="Garamond" panose="02020404030301010803" pitchFamily="18" charset="0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31" name="Rounded Rectangular Callout 30">
              <a:extLst>
                <a:ext uri="{FF2B5EF4-FFF2-40B4-BE49-F238E27FC236}">
                  <a16:creationId xmlns:a16="http://schemas.microsoft.com/office/drawing/2014/main" id="{68F32843-13E7-0B7B-4916-9C89A03AB3E8}"/>
                </a:ext>
              </a:extLst>
            </p:cNvPr>
            <p:cNvSpPr/>
            <p:nvPr/>
          </p:nvSpPr>
          <p:spPr>
            <a:xfrm>
              <a:off x="2634769" y="3559280"/>
              <a:ext cx="3587951" cy="587400"/>
            </a:xfrm>
            <a:prstGeom prst="wedgeRoundRectCallout">
              <a:avLst>
                <a:gd name="adj1" fmla="val -63521"/>
                <a:gd name="adj2" fmla="val 29406"/>
                <a:gd name="adj3" fmla="val 16667"/>
              </a:avLst>
            </a:prstGeom>
            <a:solidFill>
              <a:srgbClr val="D0E2F3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Garamond" panose="02020404030301010803" pitchFamily="18" charset="0"/>
                  <a:ea typeface="Palatino" pitchFamily="2" charset="77"/>
                </a:rPr>
                <a:t>They don’t improve KPIs meaningfully enough to yield good ROI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71ECBD8A-880E-5EB4-0264-C138A0008A20}"/>
              </a:ext>
            </a:extLst>
          </p:cNvPr>
          <p:cNvGrpSpPr/>
          <p:nvPr/>
        </p:nvGrpSpPr>
        <p:grpSpPr>
          <a:xfrm>
            <a:off x="2808543" y="2992701"/>
            <a:ext cx="5605037" cy="628265"/>
            <a:chOff x="2592644" y="2974522"/>
            <a:chExt cx="5605037" cy="628265"/>
          </a:xfrm>
        </p:grpSpPr>
        <p:sp>
          <p:nvSpPr>
            <p:cNvPr id="23" name="Google Shape;350;p45">
              <a:extLst>
                <a:ext uri="{FF2B5EF4-FFF2-40B4-BE49-F238E27FC236}">
                  <a16:creationId xmlns:a16="http://schemas.microsoft.com/office/drawing/2014/main" id="{8E25534C-4D6A-45DC-7CB1-7465030D1BDF}"/>
                </a:ext>
              </a:extLst>
            </p:cNvPr>
            <p:cNvSpPr/>
            <p:nvPr/>
          </p:nvSpPr>
          <p:spPr>
            <a:xfrm>
              <a:off x="6739981" y="3015387"/>
              <a:ext cx="1457700" cy="587400"/>
            </a:xfrm>
            <a:prstGeom prst="roundRect">
              <a:avLst>
                <a:gd name="adj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latin typeface="Garamond" panose="02020404030301010803" pitchFamily="18" charset="0"/>
                  <a:ea typeface="Cambria"/>
                  <a:cs typeface="Cambria"/>
                  <a:sym typeface="Cambria"/>
                </a:rPr>
                <a:t>Scientific Perspective</a:t>
              </a:r>
              <a:endParaRPr dirty="0">
                <a:latin typeface="Garamond" panose="02020404030301010803" pitchFamily="18" charset="0"/>
                <a:ea typeface="Cambria"/>
                <a:cs typeface="Cambria"/>
                <a:sym typeface="Cambria"/>
              </a:endParaRPr>
            </a:p>
          </p:txBody>
        </p:sp>
        <p:sp>
          <p:nvSpPr>
            <p:cNvPr id="32" name="Rounded Rectangular Callout 31">
              <a:extLst>
                <a:ext uri="{FF2B5EF4-FFF2-40B4-BE49-F238E27FC236}">
                  <a16:creationId xmlns:a16="http://schemas.microsoft.com/office/drawing/2014/main" id="{39953EC4-19FC-9424-CC80-851D0B0B2C45}"/>
                </a:ext>
              </a:extLst>
            </p:cNvPr>
            <p:cNvSpPr/>
            <p:nvPr/>
          </p:nvSpPr>
          <p:spPr>
            <a:xfrm>
              <a:off x="2592644" y="2974522"/>
              <a:ext cx="3587951" cy="416391"/>
            </a:xfrm>
            <a:prstGeom prst="wedgeRoundRectCallout">
              <a:avLst>
                <a:gd name="adj1" fmla="val 65305"/>
                <a:gd name="adj2" fmla="val 22166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Garamond" panose="02020404030301010803" pitchFamily="18" charset="0"/>
                  <a:ea typeface="Palatino" pitchFamily="2" charset="77"/>
                </a:rPr>
                <a:t>They may contradict established science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85153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39D73-4131-494B-8F9F-E6A7B437F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spc="-113" dirty="0">
                <a:latin typeface="Garamond" panose="02020404030301010803" pitchFamily="18" charset="0"/>
                <a:ea typeface="Yu Gothic UI Semilight" panose="020B0400000000000000" pitchFamily="50" charset="-128"/>
              </a:rPr>
              <a:t>Background: Explainable AI (XAI)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A2D75B23-E6C1-D454-B79C-F45BB22708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53825" y="6336792"/>
            <a:ext cx="473583" cy="36576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800" kern="1200">
                <a:solidFill>
                  <a:srgbClr val="00274C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EEB7D02-0B04-D548-A02B-EA322AB00533}" type="slidenum">
              <a:rPr lang="en-US" smtClean="0"/>
              <a:pPr/>
              <a:t>7</a:t>
            </a:fld>
            <a:endParaRPr lang="en-US" dirty="0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AB90EA38-D824-D1FF-2123-FEC6B76A0254}"/>
              </a:ext>
            </a:extLst>
          </p:cNvPr>
          <p:cNvGrpSpPr/>
          <p:nvPr/>
        </p:nvGrpSpPr>
        <p:grpSpPr>
          <a:xfrm>
            <a:off x="4281430" y="999000"/>
            <a:ext cx="4288784" cy="1572751"/>
            <a:chOff x="2579900" y="1331999"/>
            <a:chExt cx="5718378" cy="2097001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1CCAE7A9-4B15-BC21-38F6-E7C6E3C140E4}"/>
                </a:ext>
              </a:extLst>
            </p:cNvPr>
            <p:cNvGrpSpPr/>
            <p:nvPr/>
          </p:nvGrpSpPr>
          <p:grpSpPr>
            <a:xfrm>
              <a:off x="2638095" y="1331999"/>
              <a:ext cx="441436" cy="427809"/>
              <a:chOff x="1471447" y="1222315"/>
              <a:chExt cx="441436" cy="427809"/>
            </a:xfrm>
          </p:grpSpPr>
          <p:sp>
            <p:nvSpPr>
              <p:cNvPr id="3" name="Oval 2">
                <a:extLst>
                  <a:ext uri="{FF2B5EF4-FFF2-40B4-BE49-F238E27FC236}">
                    <a16:creationId xmlns:a16="http://schemas.microsoft.com/office/drawing/2014/main" id="{4E6AF96B-BCF5-7354-268E-03286D7B3B87}"/>
                  </a:ext>
                </a:extLst>
              </p:cNvPr>
              <p:cNvSpPr/>
              <p:nvPr/>
            </p:nvSpPr>
            <p:spPr>
              <a:xfrm>
                <a:off x="1471448" y="1222315"/>
                <a:ext cx="441435" cy="427809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 dirty="0">
                  <a:solidFill>
                    <a:schemeClr val="tx1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" name="TextBox 3">
                    <a:extLst>
                      <a:ext uri="{FF2B5EF4-FFF2-40B4-BE49-F238E27FC236}">
                        <a16:creationId xmlns:a16="http://schemas.microsoft.com/office/drawing/2014/main" id="{51CBAAF2-39E8-5F05-CAF2-E715EDC0B23B}"/>
                      </a:ext>
                    </a:extLst>
                  </p:cNvPr>
                  <p:cNvSpPr txBox="1"/>
                  <p:nvPr/>
                </p:nvSpPr>
                <p:spPr>
                  <a:xfrm>
                    <a:off x="1471447" y="1222315"/>
                    <a:ext cx="441435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0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5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05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1050" dirty="0"/>
                  </a:p>
                </p:txBody>
              </p:sp>
            </mc:Choice>
            <mc:Fallback xmlns="">
              <p:sp>
                <p:nvSpPr>
                  <p:cNvPr id="4" name="TextBox 3">
                    <a:extLst>
                      <a:ext uri="{FF2B5EF4-FFF2-40B4-BE49-F238E27FC236}">
                        <a16:creationId xmlns:a16="http://schemas.microsoft.com/office/drawing/2014/main" id="{51CBAAF2-39E8-5F05-CAF2-E715EDC0B23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71447" y="1222315"/>
                    <a:ext cx="441435" cy="338554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4BFF8A76-ED1F-6FEF-9357-11221D887A07}"/>
                </a:ext>
              </a:extLst>
            </p:cNvPr>
            <p:cNvGrpSpPr/>
            <p:nvPr/>
          </p:nvGrpSpPr>
          <p:grpSpPr>
            <a:xfrm>
              <a:off x="2638093" y="2006553"/>
              <a:ext cx="441436" cy="427809"/>
              <a:chOff x="1471447" y="1222315"/>
              <a:chExt cx="441436" cy="427809"/>
            </a:xfrm>
          </p:grpSpPr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E4955484-0467-FCA5-662E-42AFD2DCA993}"/>
                  </a:ext>
                </a:extLst>
              </p:cNvPr>
              <p:cNvSpPr/>
              <p:nvPr/>
            </p:nvSpPr>
            <p:spPr>
              <a:xfrm>
                <a:off x="1471448" y="1222315"/>
                <a:ext cx="441435" cy="427809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 dirty="0">
                  <a:solidFill>
                    <a:schemeClr val="tx1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E5903745-E78C-0DE0-BC5F-66F58AF9B4CB}"/>
                      </a:ext>
                    </a:extLst>
                  </p:cNvPr>
                  <p:cNvSpPr txBox="1"/>
                  <p:nvPr/>
                </p:nvSpPr>
                <p:spPr>
                  <a:xfrm>
                    <a:off x="1471447" y="1222315"/>
                    <a:ext cx="441435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0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5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05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1050" dirty="0"/>
                  </a:p>
                </p:txBody>
              </p:sp>
            </mc:Choice>
            <mc:Fallback xmlns="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E5903745-E78C-0DE0-BC5F-66F58AF9B4C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71447" y="1222315"/>
                    <a:ext cx="441435" cy="338554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486DBBB3-CD26-902E-D0B0-D0D6F2538112}"/>
                </a:ext>
              </a:extLst>
            </p:cNvPr>
            <p:cNvGrpSpPr/>
            <p:nvPr/>
          </p:nvGrpSpPr>
          <p:grpSpPr>
            <a:xfrm>
              <a:off x="2638093" y="3001191"/>
              <a:ext cx="441436" cy="427809"/>
              <a:chOff x="1471447" y="1222315"/>
              <a:chExt cx="441436" cy="427809"/>
            </a:xfrm>
          </p:grpSpPr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D18F54BA-E067-9D40-4088-E5CD4524DC15}"/>
                  </a:ext>
                </a:extLst>
              </p:cNvPr>
              <p:cNvSpPr/>
              <p:nvPr/>
            </p:nvSpPr>
            <p:spPr>
              <a:xfrm>
                <a:off x="1471448" y="1222315"/>
                <a:ext cx="441435" cy="427809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 dirty="0">
                  <a:solidFill>
                    <a:schemeClr val="tx1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ABF724D7-A584-A18F-E98D-7309112488C6}"/>
                      </a:ext>
                    </a:extLst>
                  </p:cNvPr>
                  <p:cNvSpPr txBox="1"/>
                  <p:nvPr/>
                </p:nvSpPr>
                <p:spPr>
                  <a:xfrm>
                    <a:off x="1471447" y="1222315"/>
                    <a:ext cx="441435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0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5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05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oMath>
                      </m:oMathPara>
                    </a14:m>
                    <a:endParaRPr lang="en-US" sz="1050" dirty="0"/>
                  </a:p>
                </p:txBody>
              </p:sp>
            </mc:Choice>
            <mc:Fallback xmlns=""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ABF724D7-A584-A18F-E98D-7309112488C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71447" y="1222315"/>
                    <a:ext cx="441435" cy="338554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pic>
          <p:nvPicPr>
            <p:cNvPr id="1026" name="Picture 2" descr="Vertical-ellipsis Icons - Free SVG &amp; PNG Vertical-ellipsis Images - Noun  Project">
              <a:extLst>
                <a:ext uri="{FF2B5EF4-FFF2-40B4-BE49-F238E27FC236}">
                  <a16:creationId xmlns:a16="http://schemas.microsoft.com/office/drawing/2014/main" id="{43C2681D-A200-8D9B-F082-68C80E5E0E1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79900" y="2434362"/>
              <a:ext cx="557819" cy="5578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9ABC312-EC28-5B0C-7D92-1C1B5E3E3243}"/>
                </a:ext>
              </a:extLst>
            </p:cNvPr>
            <p:cNvSpPr/>
            <p:nvPr/>
          </p:nvSpPr>
          <p:spPr>
            <a:xfrm>
              <a:off x="4306011" y="1773767"/>
              <a:ext cx="2270234" cy="893379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“Black Box” </a:t>
              </a:r>
            </a:p>
            <a:p>
              <a:pPr algn="ctr"/>
              <a:r>
                <a:rPr lang="en-US" sz="1050" dirty="0"/>
                <a:t>AI Model</a:t>
              </a:r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DC7CC164-5AEC-56D8-B89A-D7158C016374}"/>
                </a:ext>
              </a:extLst>
            </p:cNvPr>
            <p:cNvGrpSpPr/>
            <p:nvPr/>
          </p:nvGrpSpPr>
          <p:grpSpPr>
            <a:xfrm>
              <a:off x="7798654" y="1331999"/>
              <a:ext cx="441436" cy="427809"/>
              <a:chOff x="1471447" y="1222315"/>
              <a:chExt cx="441436" cy="427809"/>
            </a:xfrm>
          </p:grpSpPr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19DE1B5B-5929-9DB0-372B-8CAD4803CE55}"/>
                  </a:ext>
                </a:extLst>
              </p:cNvPr>
              <p:cNvSpPr/>
              <p:nvPr/>
            </p:nvSpPr>
            <p:spPr>
              <a:xfrm>
                <a:off x="1471448" y="1222315"/>
                <a:ext cx="441435" cy="427809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 dirty="0">
                  <a:solidFill>
                    <a:schemeClr val="tx1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DC1A09F1-8699-C078-6641-8114A2DE86FE}"/>
                      </a:ext>
                    </a:extLst>
                  </p:cNvPr>
                  <p:cNvSpPr txBox="1"/>
                  <p:nvPr/>
                </p:nvSpPr>
                <p:spPr>
                  <a:xfrm>
                    <a:off x="1471447" y="1222315"/>
                    <a:ext cx="441435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0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5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05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1050" dirty="0"/>
                  </a:p>
                </p:txBody>
              </p:sp>
            </mc:Choice>
            <mc:Fallback xmlns=""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DC1A09F1-8699-C078-6641-8114A2DE86F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71447" y="1222315"/>
                    <a:ext cx="441435" cy="338554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1EB9DCC0-CCB3-B530-B67E-C32632383B18}"/>
                </a:ext>
              </a:extLst>
            </p:cNvPr>
            <p:cNvGrpSpPr/>
            <p:nvPr/>
          </p:nvGrpSpPr>
          <p:grpSpPr>
            <a:xfrm>
              <a:off x="7798652" y="2006553"/>
              <a:ext cx="441436" cy="427809"/>
              <a:chOff x="1471447" y="1222315"/>
              <a:chExt cx="441436" cy="427809"/>
            </a:xfrm>
          </p:grpSpPr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AA69359B-7180-CAEA-7EDD-5A779A920643}"/>
                  </a:ext>
                </a:extLst>
              </p:cNvPr>
              <p:cNvSpPr/>
              <p:nvPr/>
            </p:nvSpPr>
            <p:spPr>
              <a:xfrm>
                <a:off x="1471448" y="1222315"/>
                <a:ext cx="441435" cy="427809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 dirty="0">
                  <a:solidFill>
                    <a:schemeClr val="tx1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6703EABA-5E18-1342-2AD3-A9A8B87C8FAE}"/>
                      </a:ext>
                    </a:extLst>
                  </p:cNvPr>
                  <p:cNvSpPr txBox="1"/>
                  <p:nvPr/>
                </p:nvSpPr>
                <p:spPr>
                  <a:xfrm>
                    <a:off x="1471447" y="1222315"/>
                    <a:ext cx="441435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0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5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05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1050" dirty="0"/>
                  </a:p>
                </p:txBody>
              </p:sp>
            </mc:Choice>
            <mc:Fallback xmlns=""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6703EABA-5E18-1342-2AD3-A9A8B87C8FA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71447" y="1222315"/>
                    <a:ext cx="441435" cy="338554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1E305AE1-2EF4-8E07-3D57-A506098496E8}"/>
                </a:ext>
              </a:extLst>
            </p:cNvPr>
            <p:cNvGrpSpPr/>
            <p:nvPr/>
          </p:nvGrpSpPr>
          <p:grpSpPr>
            <a:xfrm>
              <a:off x="7798652" y="3001191"/>
              <a:ext cx="441436" cy="427809"/>
              <a:chOff x="1471447" y="1222315"/>
              <a:chExt cx="441436" cy="427809"/>
            </a:xfrm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71EDB685-CCD4-A170-FA52-A6AA2FDD6C0A}"/>
                  </a:ext>
                </a:extLst>
              </p:cNvPr>
              <p:cNvSpPr/>
              <p:nvPr/>
            </p:nvSpPr>
            <p:spPr>
              <a:xfrm>
                <a:off x="1471448" y="1222315"/>
                <a:ext cx="441435" cy="427809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 dirty="0">
                  <a:solidFill>
                    <a:schemeClr val="tx1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8AA0FE82-1D4B-66A4-F36F-89F6B506675D}"/>
                      </a:ext>
                    </a:extLst>
                  </p:cNvPr>
                  <p:cNvSpPr txBox="1"/>
                  <p:nvPr/>
                </p:nvSpPr>
                <p:spPr>
                  <a:xfrm>
                    <a:off x="1471447" y="1222315"/>
                    <a:ext cx="441435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0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5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05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oMath>
                      </m:oMathPara>
                    </a14:m>
                    <a:endParaRPr lang="en-US" sz="1050" dirty="0"/>
                  </a:p>
                </p:txBody>
              </p:sp>
            </mc:Choice>
            <mc:Fallback xmlns=""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8AA0FE82-1D4B-66A4-F36F-89F6B506675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71447" y="1222315"/>
                    <a:ext cx="441435" cy="338554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pic>
          <p:nvPicPr>
            <p:cNvPr id="27" name="Picture 2" descr="Vertical-ellipsis Icons - Free SVG &amp; PNG Vertical-ellipsis Images - Noun  Project">
              <a:extLst>
                <a:ext uri="{FF2B5EF4-FFF2-40B4-BE49-F238E27FC236}">
                  <a16:creationId xmlns:a16="http://schemas.microsoft.com/office/drawing/2014/main" id="{2C5C5A24-F16D-D1EC-6F89-08442D5810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40459" y="2434362"/>
              <a:ext cx="557819" cy="5578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C65AD753-91B3-7433-775A-72022A5B31CD}"/>
                </a:ext>
              </a:extLst>
            </p:cNvPr>
            <p:cNvCxnSpPr>
              <a:cxnSpLocks/>
              <a:stCxn id="4" idx="3"/>
              <a:endCxn id="17" idx="1"/>
            </p:cNvCxnSpPr>
            <p:nvPr/>
          </p:nvCxnSpPr>
          <p:spPr>
            <a:xfrm>
              <a:off x="3079529" y="1501276"/>
              <a:ext cx="1226481" cy="71918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C8BF2F9C-70F1-3FA4-D6D5-004DCE72E18A}"/>
                </a:ext>
              </a:extLst>
            </p:cNvPr>
            <p:cNvCxnSpPr>
              <a:cxnSpLocks/>
              <a:stCxn id="13" idx="3"/>
              <a:endCxn id="17" idx="1"/>
            </p:cNvCxnSpPr>
            <p:nvPr/>
          </p:nvCxnSpPr>
          <p:spPr>
            <a:xfrm>
              <a:off x="3079528" y="2175831"/>
              <a:ext cx="1226483" cy="4462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77B62587-AA76-BB80-843C-3E602108B86D}"/>
                </a:ext>
              </a:extLst>
            </p:cNvPr>
            <p:cNvCxnSpPr>
              <a:cxnSpLocks/>
              <a:stCxn id="16" idx="3"/>
              <a:endCxn id="17" idx="1"/>
            </p:cNvCxnSpPr>
            <p:nvPr/>
          </p:nvCxnSpPr>
          <p:spPr>
            <a:xfrm flipV="1">
              <a:off x="3079528" y="2220456"/>
              <a:ext cx="1226483" cy="95001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D0AC3D70-17F9-9D80-7CBE-F4F53349F6A1}"/>
                </a:ext>
              </a:extLst>
            </p:cNvPr>
            <p:cNvCxnSpPr>
              <a:cxnSpLocks/>
              <a:stCxn id="17" idx="3"/>
              <a:endCxn id="20" idx="1"/>
            </p:cNvCxnSpPr>
            <p:nvPr/>
          </p:nvCxnSpPr>
          <p:spPr>
            <a:xfrm flipV="1">
              <a:off x="6576245" y="1501276"/>
              <a:ext cx="1222409" cy="71918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772729AD-848E-10DB-651D-4AF79D43A4BC}"/>
                </a:ext>
              </a:extLst>
            </p:cNvPr>
            <p:cNvCxnSpPr>
              <a:cxnSpLocks/>
              <a:stCxn id="17" idx="3"/>
              <a:endCxn id="23" idx="1"/>
            </p:cNvCxnSpPr>
            <p:nvPr/>
          </p:nvCxnSpPr>
          <p:spPr>
            <a:xfrm flipV="1">
              <a:off x="6576245" y="2175831"/>
              <a:ext cx="1222407" cy="4462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F0464699-ECC7-B59F-09B6-CEBEE0194AAD}"/>
                </a:ext>
              </a:extLst>
            </p:cNvPr>
            <p:cNvCxnSpPr>
              <a:cxnSpLocks/>
              <a:stCxn id="17" idx="3"/>
              <a:endCxn id="26" idx="1"/>
            </p:cNvCxnSpPr>
            <p:nvPr/>
          </p:nvCxnSpPr>
          <p:spPr>
            <a:xfrm>
              <a:off x="6576245" y="2220456"/>
              <a:ext cx="1222407" cy="95001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037" name="Content Placeholder 2">
            <a:extLst>
              <a:ext uri="{FF2B5EF4-FFF2-40B4-BE49-F238E27FC236}">
                <a16:creationId xmlns:a16="http://schemas.microsoft.com/office/drawing/2014/main" id="{E15BCF46-1E6F-6B02-B8F3-D51F6E74C7ED}"/>
              </a:ext>
            </a:extLst>
          </p:cNvPr>
          <p:cNvSpPr txBox="1">
            <a:spLocks/>
          </p:cNvSpPr>
          <p:nvPr/>
        </p:nvSpPr>
        <p:spPr>
          <a:xfrm>
            <a:off x="573786" y="785814"/>
            <a:ext cx="3517366" cy="3601548"/>
          </a:xfrm>
          <a:prstGeom prst="rect">
            <a:avLst/>
          </a:prstGeom>
        </p:spPr>
        <p:txBody>
          <a:bodyPr/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500" dirty="0">
                <a:latin typeface="Garamond" panose="02020404030301010803" pitchFamily="18" charset="0"/>
                <a:ea typeface="Yu Gothic UI Semilight" panose="020B0400000000000000" pitchFamily="50" charset="-128"/>
              </a:rPr>
              <a:t>Difficult to interpret nonlinear models</a:t>
            </a:r>
          </a:p>
          <a:p>
            <a:pPr lvl="1"/>
            <a:r>
              <a:rPr lang="en-US" sz="1400" dirty="0">
                <a:latin typeface="Garamond" panose="02020404030301010803" pitchFamily="18" charset="0"/>
                <a:ea typeface="Yu Gothic UI Semilight" panose="020B0400000000000000" pitchFamily="50" charset="-128"/>
              </a:rPr>
              <a:t>“Black magic” predictions</a:t>
            </a:r>
          </a:p>
          <a:p>
            <a:pPr lvl="1"/>
            <a:r>
              <a:rPr lang="en-US" sz="1400" dirty="0">
                <a:latin typeface="Garamond" panose="02020404030301010803" pitchFamily="18" charset="0"/>
                <a:ea typeface="Yu Gothic UI Semilight" panose="020B0400000000000000" pitchFamily="50" charset="-128"/>
              </a:rPr>
              <a:t>Feature importance &amp; attribution</a:t>
            </a:r>
          </a:p>
          <a:p>
            <a:pPr lvl="1"/>
            <a:r>
              <a:rPr lang="en-US" sz="1400" dirty="0">
                <a:latin typeface="Garamond" panose="02020404030301010803" pitchFamily="18" charset="0"/>
                <a:ea typeface="Yu Gothic UI Semilight" panose="020B0400000000000000" pitchFamily="50" charset="-128"/>
              </a:rPr>
              <a:t>Lack of reliability </a:t>
            </a:r>
            <a:r>
              <a:rPr lang="en-US" sz="1400" dirty="0">
                <a:latin typeface="Garamond" panose="02020404030301010803" pitchFamily="18" charset="0"/>
                <a:ea typeface="Yu Gothic UI Semilight" panose="020B0400000000000000" pitchFamily="50" charset="-128"/>
                <a:sym typeface="Wingdings" panose="05000000000000000000" pitchFamily="2" charset="2"/>
              </a:rPr>
              <a:t> Lack of trust</a:t>
            </a:r>
            <a:endParaRPr lang="en-US" sz="1400" dirty="0">
              <a:latin typeface="Garamond" panose="02020404030301010803" pitchFamily="18" charset="0"/>
              <a:ea typeface="Yu Gothic UI Semilight" panose="020B0400000000000000" pitchFamily="50" charset="-128"/>
            </a:endParaRPr>
          </a:p>
          <a:p>
            <a:pPr lvl="1"/>
            <a:endParaRPr lang="en-US" sz="1500" dirty="0">
              <a:latin typeface="Garamond" panose="02020404030301010803" pitchFamily="18" charset="0"/>
              <a:ea typeface="Yu Gothic UI Semilight" panose="020B0400000000000000" pitchFamily="50" charset="-128"/>
            </a:endParaRPr>
          </a:p>
          <a:p>
            <a:r>
              <a:rPr lang="en-US" sz="1500" dirty="0">
                <a:latin typeface="Garamond" panose="02020404030301010803" pitchFamily="18" charset="0"/>
                <a:ea typeface="Yu Gothic UI Semilight" panose="020B0400000000000000" pitchFamily="50" charset="-128"/>
              </a:rPr>
              <a:t>Demand for AI systems to be interpretable for smooth adoption</a:t>
            </a:r>
          </a:p>
          <a:p>
            <a:endParaRPr lang="en-US" sz="1500" dirty="0">
              <a:latin typeface="Garamond" panose="02020404030301010803" pitchFamily="18" charset="0"/>
              <a:ea typeface="Yu Gothic UI Semilight" panose="020B0400000000000000" pitchFamily="50" charset="-128"/>
            </a:endParaRPr>
          </a:p>
          <a:p>
            <a:r>
              <a:rPr lang="en-US" sz="1500" u="sng" dirty="0">
                <a:latin typeface="Garamond" panose="02020404030301010803" pitchFamily="18" charset="0"/>
                <a:ea typeface="Yu Gothic UI Semilight" panose="020B0400000000000000" pitchFamily="50" charset="-128"/>
              </a:rPr>
              <a:t>Explainable AI</a:t>
            </a:r>
            <a:r>
              <a:rPr lang="en-US" sz="1500" dirty="0">
                <a:latin typeface="Garamond" panose="02020404030301010803" pitchFamily="18" charset="0"/>
                <a:ea typeface="Yu Gothic UI Semilight" panose="020B0400000000000000" pitchFamily="50" charset="-128"/>
              </a:rPr>
              <a:t>: Enables us to “recognize, learn, understand, interpret, and articulate how an AI model or system concludes and makes decisions” (Ahmed </a:t>
            </a:r>
            <a:r>
              <a:rPr lang="en-US" sz="1500" i="1" dirty="0">
                <a:latin typeface="Garamond" panose="02020404030301010803" pitchFamily="18" charset="0"/>
                <a:ea typeface="Yu Gothic UI Semilight" panose="020B0400000000000000" pitchFamily="50" charset="-128"/>
              </a:rPr>
              <a:t>et al</a:t>
            </a:r>
            <a:r>
              <a:rPr lang="en-US" sz="1500" dirty="0">
                <a:latin typeface="Garamond" panose="02020404030301010803" pitchFamily="18" charset="0"/>
                <a:ea typeface="Yu Gothic UI Semilight" panose="020B0400000000000000" pitchFamily="50" charset="-128"/>
              </a:rPr>
              <a:t>., 2022)</a:t>
            </a:r>
            <a:endParaRPr lang="en-US" sz="1500" u="sng" dirty="0">
              <a:latin typeface="Garamond" panose="02020404030301010803" pitchFamily="18" charset="0"/>
              <a:ea typeface="Yu Gothic UI Semilight" panose="020B0400000000000000" pitchFamily="50" charset="-128"/>
            </a:endParaRPr>
          </a:p>
          <a:p>
            <a:endParaRPr lang="en-US" sz="2700" dirty="0">
              <a:latin typeface="Garamond" panose="02020404030301010803" pitchFamily="18" charset="0"/>
              <a:ea typeface="Yu Gothic UI Semilight" panose="020B0400000000000000" pitchFamily="50" charset="-128"/>
            </a:endParaRPr>
          </a:p>
        </p:txBody>
      </p:sp>
      <p:grpSp>
        <p:nvGrpSpPr>
          <p:cNvPr id="1062" name="Group 1061">
            <a:extLst>
              <a:ext uri="{FF2B5EF4-FFF2-40B4-BE49-F238E27FC236}">
                <a16:creationId xmlns:a16="http://schemas.microsoft.com/office/drawing/2014/main" id="{347DC2B6-21A0-3159-0693-80CFF082FD51}"/>
              </a:ext>
            </a:extLst>
          </p:cNvPr>
          <p:cNvGrpSpPr/>
          <p:nvPr/>
        </p:nvGrpSpPr>
        <p:grpSpPr>
          <a:xfrm>
            <a:off x="4237787" y="2879184"/>
            <a:ext cx="4288784" cy="1572751"/>
            <a:chOff x="5650383" y="3838912"/>
            <a:chExt cx="5718378" cy="2097001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3030E043-BDA0-E84E-7C6B-E8AF6C6EFDB8}"/>
                </a:ext>
              </a:extLst>
            </p:cNvPr>
            <p:cNvGrpSpPr/>
            <p:nvPr/>
          </p:nvGrpSpPr>
          <p:grpSpPr>
            <a:xfrm>
              <a:off x="5708578" y="3838912"/>
              <a:ext cx="441436" cy="427809"/>
              <a:chOff x="1471447" y="1222315"/>
              <a:chExt cx="441436" cy="427809"/>
            </a:xfrm>
          </p:grpSpPr>
          <p:sp>
            <p:nvSpPr>
              <p:cNvPr id="1035" name="Oval 1034">
                <a:extLst>
                  <a:ext uri="{FF2B5EF4-FFF2-40B4-BE49-F238E27FC236}">
                    <a16:creationId xmlns:a16="http://schemas.microsoft.com/office/drawing/2014/main" id="{F06B5926-0851-8B31-B429-F55EA77C2E24}"/>
                  </a:ext>
                </a:extLst>
              </p:cNvPr>
              <p:cNvSpPr/>
              <p:nvPr/>
            </p:nvSpPr>
            <p:spPr>
              <a:xfrm>
                <a:off x="1471448" y="1222315"/>
                <a:ext cx="441435" cy="427809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 dirty="0">
                  <a:solidFill>
                    <a:schemeClr val="tx1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36" name="TextBox 1035">
                    <a:extLst>
                      <a:ext uri="{FF2B5EF4-FFF2-40B4-BE49-F238E27FC236}">
                        <a16:creationId xmlns:a16="http://schemas.microsoft.com/office/drawing/2014/main" id="{98E61BE6-8E43-395F-0038-0DDD7C32E5BC}"/>
                      </a:ext>
                    </a:extLst>
                  </p:cNvPr>
                  <p:cNvSpPr txBox="1"/>
                  <p:nvPr/>
                </p:nvSpPr>
                <p:spPr>
                  <a:xfrm>
                    <a:off x="1471447" y="1222315"/>
                    <a:ext cx="441435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0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5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05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1050" dirty="0"/>
                  </a:p>
                </p:txBody>
              </p:sp>
            </mc:Choice>
            <mc:Fallback xmlns="">
              <p:sp>
                <p:nvSpPr>
                  <p:cNvPr id="1036" name="TextBox 1035">
                    <a:extLst>
                      <a:ext uri="{FF2B5EF4-FFF2-40B4-BE49-F238E27FC236}">
                        <a16:creationId xmlns:a16="http://schemas.microsoft.com/office/drawing/2014/main" id="{98E61BE6-8E43-395F-0038-0DDD7C32E5B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71447" y="1222315"/>
                    <a:ext cx="441435" cy="338554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B01049F3-D3E9-7DC5-0E34-ED52E70E3556}"/>
                </a:ext>
              </a:extLst>
            </p:cNvPr>
            <p:cNvGrpSpPr/>
            <p:nvPr/>
          </p:nvGrpSpPr>
          <p:grpSpPr>
            <a:xfrm>
              <a:off x="5708576" y="4513466"/>
              <a:ext cx="441436" cy="427809"/>
              <a:chOff x="1471447" y="1222315"/>
              <a:chExt cx="441436" cy="427809"/>
            </a:xfrm>
          </p:grpSpPr>
          <p:sp>
            <p:nvSpPr>
              <p:cNvPr id="1033" name="Oval 1032">
                <a:extLst>
                  <a:ext uri="{FF2B5EF4-FFF2-40B4-BE49-F238E27FC236}">
                    <a16:creationId xmlns:a16="http://schemas.microsoft.com/office/drawing/2014/main" id="{573E7746-14C6-87B8-4A95-67ACAA13B2D7}"/>
                  </a:ext>
                </a:extLst>
              </p:cNvPr>
              <p:cNvSpPr/>
              <p:nvPr/>
            </p:nvSpPr>
            <p:spPr>
              <a:xfrm>
                <a:off x="1471448" y="1222315"/>
                <a:ext cx="441435" cy="427809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 dirty="0">
                  <a:solidFill>
                    <a:schemeClr val="tx1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34" name="TextBox 1033">
                    <a:extLst>
                      <a:ext uri="{FF2B5EF4-FFF2-40B4-BE49-F238E27FC236}">
                        <a16:creationId xmlns:a16="http://schemas.microsoft.com/office/drawing/2014/main" id="{02BBEC04-FFB2-DDB9-A448-D6EABF16B27E}"/>
                      </a:ext>
                    </a:extLst>
                  </p:cNvPr>
                  <p:cNvSpPr txBox="1"/>
                  <p:nvPr/>
                </p:nvSpPr>
                <p:spPr>
                  <a:xfrm>
                    <a:off x="1471447" y="1222315"/>
                    <a:ext cx="441435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0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5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05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1050" dirty="0"/>
                  </a:p>
                </p:txBody>
              </p:sp>
            </mc:Choice>
            <mc:Fallback xmlns="">
              <p:sp>
                <p:nvSpPr>
                  <p:cNvPr id="1034" name="TextBox 1033">
                    <a:extLst>
                      <a:ext uri="{FF2B5EF4-FFF2-40B4-BE49-F238E27FC236}">
                        <a16:creationId xmlns:a16="http://schemas.microsoft.com/office/drawing/2014/main" id="{02BBEC04-FFB2-DDB9-A448-D6EABF16B27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71447" y="1222315"/>
                    <a:ext cx="441435" cy="338554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D68D0BAD-9EA7-0D73-9AA0-E7410244C0A4}"/>
                </a:ext>
              </a:extLst>
            </p:cNvPr>
            <p:cNvGrpSpPr/>
            <p:nvPr/>
          </p:nvGrpSpPr>
          <p:grpSpPr>
            <a:xfrm>
              <a:off x="5708576" y="5508104"/>
              <a:ext cx="441436" cy="427809"/>
              <a:chOff x="1471447" y="1222315"/>
              <a:chExt cx="441436" cy="427809"/>
            </a:xfrm>
          </p:grpSpPr>
          <p:sp>
            <p:nvSpPr>
              <p:cNvPr id="1031" name="Oval 1030">
                <a:extLst>
                  <a:ext uri="{FF2B5EF4-FFF2-40B4-BE49-F238E27FC236}">
                    <a16:creationId xmlns:a16="http://schemas.microsoft.com/office/drawing/2014/main" id="{B40B3391-CB78-47A9-164D-607A1F4CD969}"/>
                  </a:ext>
                </a:extLst>
              </p:cNvPr>
              <p:cNvSpPr/>
              <p:nvPr/>
            </p:nvSpPr>
            <p:spPr>
              <a:xfrm>
                <a:off x="1471448" y="1222315"/>
                <a:ext cx="441435" cy="427809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 dirty="0">
                  <a:solidFill>
                    <a:schemeClr val="tx1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32" name="TextBox 1031">
                    <a:extLst>
                      <a:ext uri="{FF2B5EF4-FFF2-40B4-BE49-F238E27FC236}">
                        <a16:creationId xmlns:a16="http://schemas.microsoft.com/office/drawing/2014/main" id="{91A2E2DD-114A-D5D6-59C1-761C161475CA}"/>
                      </a:ext>
                    </a:extLst>
                  </p:cNvPr>
                  <p:cNvSpPr txBox="1"/>
                  <p:nvPr/>
                </p:nvSpPr>
                <p:spPr>
                  <a:xfrm>
                    <a:off x="1471447" y="1222315"/>
                    <a:ext cx="441435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0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5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05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oMath>
                      </m:oMathPara>
                    </a14:m>
                    <a:endParaRPr lang="en-US" sz="1050" dirty="0"/>
                  </a:p>
                </p:txBody>
              </p:sp>
            </mc:Choice>
            <mc:Fallback xmlns="">
              <p:sp>
                <p:nvSpPr>
                  <p:cNvPr id="1032" name="TextBox 1031">
                    <a:extLst>
                      <a:ext uri="{FF2B5EF4-FFF2-40B4-BE49-F238E27FC236}">
                        <a16:creationId xmlns:a16="http://schemas.microsoft.com/office/drawing/2014/main" id="{91A2E2DD-114A-D5D6-59C1-761C161475C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71447" y="1222315"/>
                    <a:ext cx="441435" cy="338554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pic>
          <p:nvPicPr>
            <p:cNvPr id="52" name="Picture 2" descr="Vertical-ellipsis Icons - Free SVG &amp; PNG Vertical-ellipsis Images - Noun  Project">
              <a:extLst>
                <a:ext uri="{FF2B5EF4-FFF2-40B4-BE49-F238E27FC236}">
                  <a16:creationId xmlns:a16="http://schemas.microsoft.com/office/drawing/2014/main" id="{24364C18-0440-46A9-4A13-5E18A24D363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50383" y="4941275"/>
              <a:ext cx="557819" cy="5578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AA9B3FDE-29E2-0DF5-E346-0D9A6E55D3B8}"/>
                </a:ext>
              </a:extLst>
            </p:cNvPr>
            <p:cNvSpPr/>
            <p:nvPr/>
          </p:nvSpPr>
          <p:spPr>
            <a:xfrm>
              <a:off x="7376494" y="4280680"/>
              <a:ext cx="2270234" cy="8933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“Glass Box”</a:t>
              </a:r>
            </a:p>
            <a:p>
              <a:pPr algn="ctr"/>
              <a:r>
                <a:rPr lang="en-US" sz="1050" dirty="0">
                  <a:solidFill>
                    <a:schemeClr val="tx1"/>
                  </a:solidFill>
                </a:rPr>
                <a:t>XAI Model</a:t>
              </a:r>
            </a:p>
          </p:txBody>
        </p: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75165EA8-0E5C-B04F-B990-75D13C444E95}"/>
                </a:ext>
              </a:extLst>
            </p:cNvPr>
            <p:cNvGrpSpPr/>
            <p:nvPr/>
          </p:nvGrpSpPr>
          <p:grpSpPr>
            <a:xfrm>
              <a:off x="10869137" y="3838912"/>
              <a:ext cx="441436" cy="427809"/>
              <a:chOff x="1471447" y="1222315"/>
              <a:chExt cx="441436" cy="427809"/>
            </a:xfrm>
          </p:grpSpPr>
          <p:sp>
            <p:nvSpPr>
              <p:cNvPr id="1029" name="Oval 1028">
                <a:extLst>
                  <a:ext uri="{FF2B5EF4-FFF2-40B4-BE49-F238E27FC236}">
                    <a16:creationId xmlns:a16="http://schemas.microsoft.com/office/drawing/2014/main" id="{17BCDEA6-BBD9-84DE-70EF-51B653F3E234}"/>
                  </a:ext>
                </a:extLst>
              </p:cNvPr>
              <p:cNvSpPr/>
              <p:nvPr/>
            </p:nvSpPr>
            <p:spPr>
              <a:xfrm>
                <a:off x="1471448" y="1222315"/>
                <a:ext cx="441435" cy="427809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 dirty="0">
                  <a:solidFill>
                    <a:schemeClr val="tx1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30" name="TextBox 1029">
                    <a:extLst>
                      <a:ext uri="{FF2B5EF4-FFF2-40B4-BE49-F238E27FC236}">
                        <a16:creationId xmlns:a16="http://schemas.microsoft.com/office/drawing/2014/main" id="{6876C4BE-BD40-6DDF-90B4-A3A9C5640A47}"/>
                      </a:ext>
                    </a:extLst>
                  </p:cNvPr>
                  <p:cNvSpPr txBox="1"/>
                  <p:nvPr/>
                </p:nvSpPr>
                <p:spPr>
                  <a:xfrm>
                    <a:off x="1471447" y="1222315"/>
                    <a:ext cx="441435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0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5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05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1050" dirty="0"/>
                  </a:p>
                </p:txBody>
              </p:sp>
            </mc:Choice>
            <mc:Fallback xmlns="">
              <p:sp>
                <p:nvSpPr>
                  <p:cNvPr id="1030" name="TextBox 1029">
                    <a:extLst>
                      <a:ext uri="{FF2B5EF4-FFF2-40B4-BE49-F238E27FC236}">
                        <a16:creationId xmlns:a16="http://schemas.microsoft.com/office/drawing/2014/main" id="{6876C4BE-BD40-6DDF-90B4-A3A9C5640A4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71447" y="1222315"/>
                    <a:ext cx="441435" cy="338554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5F56F83D-C988-A0E3-B113-FC86DC8046D0}"/>
                </a:ext>
              </a:extLst>
            </p:cNvPr>
            <p:cNvGrpSpPr/>
            <p:nvPr/>
          </p:nvGrpSpPr>
          <p:grpSpPr>
            <a:xfrm>
              <a:off x="10869135" y="4513466"/>
              <a:ext cx="441436" cy="427809"/>
              <a:chOff x="1471447" y="1222315"/>
              <a:chExt cx="441436" cy="427809"/>
            </a:xfrm>
          </p:grpSpPr>
          <p:sp>
            <p:nvSpPr>
              <p:cNvPr id="1027" name="Oval 1026">
                <a:extLst>
                  <a:ext uri="{FF2B5EF4-FFF2-40B4-BE49-F238E27FC236}">
                    <a16:creationId xmlns:a16="http://schemas.microsoft.com/office/drawing/2014/main" id="{3E3FEA4E-3DC8-0FF8-403E-8F958E98DF2A}"/>
                  </a:ext>
                </a:extLst>
              </p:cNvPr>
              <p:cNvSpPr/>
              <p:nvPr/>
            </p:nvSpPr>
            <p:spPr>
              <a:xfrm>
                <a:off x="1471448" y="1222315"/>
                <a:ext cx="441435" cy="427809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 dirty="0">
                  <a:solidFill>
                    <a:schemeClr val="tx1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28" name="TextBox 1027">
                    <a:extLst>
                      <a:ext uri="{FF2B5EF4-FFF2-40B4-BE49-F238E27FC236}">
                        <a16:creationId xmlns:a16="http://schemas.microsoft.com/office/drawing/2014/main" id="{50E74D17-C77A-E621-BD44-474A0282B89E}"/>
                      </a:ext>
                    </a:extLst>
                  </p:cNvPr>
                  <p:cNvSpPr txBox="1"/>
                  <p:nvPr/>
                </p:nvSpPr>
                <p:spPr>
                  <a:xfrm>
                    <a:off x="1471447" y="1222315"/>
                    <a:ext cx="441435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0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5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05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1050" dirty="0"/>
                  </a:p>
                </p:txBody>
              </p:sp>
            </mc:Choice>
            <mc:Fallback xmlns="">
              <p:sp>
                <p:nvSpPr>
                  <p:cNvPr id="1028" name="TextBox 1027">
                    <a:extLst>
                      <a:ext uri="{FF2B5EF4-FFF2-40B4-BE49-F238E27FC236}">
                        <a16:creationId xmlns:a16="http://schemas.microsoft.com/office/drawing/2014/main" id="{50E74D17-C77A-E621-BD44-474A0282B89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71447" y="1222315"/>
                    <a:ext cx="441435" cy="338554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6B2ED068-2DA7-00A1-AEB0-DD60B2FED021}"/>
                </a:ext>
              </a:extLst>
            </p:cNvPr>
            <p:cNvGrpSpPr/>
            <p:nvPr/>
          </p:nvGrpSpPr>
          <p:grpSpPr>
            <a:xfrm>
              <a:off x="10869135" y="5508104"/>
              <a:ext cx="441436" cy="427809"/>
              <a:chOff x="1471447" y="1222315"/>
              <a:chExt cx="441436" cy="427809"/>
            </a:xfrm>
          </p:grpSpPr>
          <p:sp>
            <p:nvSpPr>
              <p:cNvPr id="1024" name="Oval 1023">
                <a:extLst>
                  <a:ext uri="{FF2B5EF4-FFF2-40B4-BE49-F238E27FC236}">
                    <a16:creationId xmlns:a16="http://schemas.microsoft.com/office/drawing/2014/main" id="{69BC226A-1388-2C37-D170-B72CA7D9F9C4}"/>
                  </a:ext>
                </a:extLst>
              </p:cNvPr>
              <p:cNvSpPr/>
              <p:nvPr/>
            </p:nvSpPr>
            <p:spPr>
              <a:xfrm>
                <a:off x="1471448" y="1222315"/>
                <a:ext cx="441435" cy="427809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 dirty="0">
                  <a:solidFill>
                    <a:schemeClr val="tx1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25" name="TextBox 1024">
                    <a:extLst>
                      <a:ext uri="{FF2B5EF4-FFF2-40B4-BE49-F238E27FC236}">
                        <a16:creationId xmlns:a16="http://schemas.microsoft.com/office/drawing/2014/main" id="{2914FEE6-C6DB-3151-F070-5F3184FDD2D8}"/>
                      </a:ext>
                    </a:extLst>
                  </p:cNvPr>
                  <p:cNvSpPr txBox="1"/>
                  <p:nvPr/>
                </p:nvSpPr>
                <p:spPr>
                  <a:xfrm>
                    <a:off x="1471447" y="1222315"/>
                    <a:ext cx="441435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0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5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05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oMath>
                      </m:oMathPara>
                    </a14:m>
                    <a:endParaRPr lang="en-US" sz="1050" dirty="0"/>
                  </a:p>
                </p:txBody>
              </p:sp>
            </mc:Choice>
            <mc:Fallback xmlns="">
              <p:sp>
                <p:nvSpPr>
                  <p:cNvPr id="1025" name="TextBox 1024">
                    <a:extLst>
                      <a:ext uri="{FF2B5EF4-FFF2-40B4-BE49-F238E27FC236}">
                        <a16:creationId xmlns:a16="http://schemas.microsoft.com/office/drawing/2014/main" id="{2914FEE6-C6DB-3151-F070-5F3184FDD2D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71447" y="1222315"/>
                    <a:ext cx="441435" cy="338554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pic>
          <p:nvPicPr>
            <p:cNvPr id="57" name="Picture 2" descr="Vertical-ellipsis Icons - Free SVG &amp; PNG Vertical-ellipsis Images - Noun  Project">
              <a:extLst>
                <a:ext uri="{FF2B5EF4-FFF2-40B4-BE49-F238E27FC236}">
                  <a16:creationId xmlns:a16="http://schemas.microsoft.com/office/drawing/2014/main" id="{35D074D5-B52F-174A-8D7E-715DC4EEA2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10942" y="4941275"/>
              <a:ext cx="557819" cy="5578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B6C03772-0CA1-00C4-BDC5-1BF473BB519B}"/>
                </a:ext>
              </a:extLst>
            </p:cNvPr>
            <p:cNvCxnSpPr>
              <a:cxnSpLocks/>
              <a:stCxn id="1032" idx="3"/>
            </p:cNvCxnSpPr>
            <p:nvPr/>
          </p:nvCxnSpPr>
          <p:spPr>
            <a:xfrm flipV="1">
              <a:off x="6150011" y="5054974"/>
              <a:ext cx="1193307" cy="622407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67BA6F79-D699-27DC-6959-8365AE4B2F5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35885" y="4017093"/>
              <a:ext cx="1222409" cy="703792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C4CA7857-6845-6EE6-684D-978218E19A16}"/>
                </a:ext>
              </a:extLst>
            </p:cNvPr>
            <p:cNvCxnSpPr>
              <a:cxnSpLocks/>
              <a:stCxn id="53" idx="1"/>
              <a:endCxn id="53" idx="3"/>
            </p:cNvCxnSpPr>
            <p:nvPr/>
          </p:nvCxnSpPr>
          <p:spPr>
            <a:xfrm>
              <a:off x="7376494" y="4727370"/>
              <a:ext cx="2270234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311F761F-F078-AA21-D00F-E5EB58F175BF}"/>
                </a:ext>
              </a:extLst>
            </p:cNvPr>
            <p:cNvCxnSpPr>
              <a:cxnSpLocks/>
            </p:cNvCxnSpPr>
            <p:nvPr/>
          </p:nvCxnSpPr>
          <p:spPr>
            <a:xfrm>
              <a:off x="7343318" y="5054975"/>
              <a:ext cx="2303410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41" name="Straight Arrow Connector 1040">
              <a:extLst>
                <a:ext uri="{FF2B5EF4-FFF2-40B4-BE49-F238E27FC236}">
                  <a16:creationId xmlns:a16="http://schemas.microsoft.com/office/drawing/2014/main" id="{FCE99A27-B70A-4199-5A93-4A5087E2166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57563" y="4813108"/>
              <a:ext cx="1211570" cy="241867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47" name="Straight Arrow Connector 1046">
              <a:extLst>
                <a:ext uri="{FF2B5EF4-FFF2-40B4-BE49-F238E27FC236}">
                  <a16:creationId xmlns:a16="http://schemas.microsoft.com/office/drawing/2014/main" id="{B00D2385-EE5D-86CA-8BBD-E8212B513766}"/>
                </a:ext>
              </a:extLst>
            </p:cNvPr>
            <p:cNvCxnSpPr>
              <a:cxnSpLocks/>
              <a:stCxn id="1036" idx="3"/>
            </p:cNvCxnSpPr>
            <p:nvPr/>
          </p:nvCxnSpPr>
          <p:spPr>
            <a:xfrm>
              <a:off x="6150012" y="4008189"/>
              <a:ext cx="1226483" cy="41396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50" name="Straight Arrow Connector 1049">
              <a:extLst>
                <a:ext uri="{FF2B5EF4-FFF2-40B4-BE49-F238E27FC236}">
                  <a16:creationId xmlns:a16="http://schemas.microsoft.com/office/drawing/2014/main" id="{22172BBB-BA8C-D1C7-05FC-A9C2DEBE380D}"/>
                </a:ext>
              </a:extLst>
            </p:cNvPr>
            <p:cNvCxnSpPr>
              <a:cxnSpLocks/>
            </p:cNvCxnSpPr>
            <p:nvPr/>
          </p:nvCxnSpPr>
          <p:spPr>
            <a:xfrm>
              <a:off x="7343317" y="4422148"/>
              <a:ext cx="2303411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55" name="Straight Arrow Connector 1054">
              <a:extLst>
                <a:ext uri="{FF2B5EF4-FFF2-40B4-BE49-F238E27FC236}">
                  <a16:creationId xmlns:a16="http://schemas.microsoft.com/office/drawing/2014/main" id="{F4E4C98B-F692-7CEF-3C11-A60F7A650B35}"/>
                </a:ext>
              </a:extLst>
            </p:cNvPr>
            <p:cNvCxnSpPr>
              <a:cxnSpLocks/>
              <a:endCxn id="1025" idx="1"/>
            </p:cNvCxnSpPr>
            <p:nvPr/>
          </p:nvCxnSpPr>
          <p:spPr>
            <a:xfrm>
              <a:off x="9646727" y="4428531"/>
              <a:ext cx="1222408" cy="124885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59" name="Straight Arrow Connector 1058">
              <a:extLst>
                <a:ext uri="{FF2B5EF4-FFF2-40B4-BE49-F238E27FC236}">
                  <a16:creationId xmlns:a16="http://schemas.microsoft.com/office/drawing/2014/main" id="{459C1B5E-1998-AB9F-20E3-05ED92240DB3}"/>
                </a:ext>
              </a:extLst>
            </p:cNvPr>
            <p:cNvCxnSpPr>
              <a:cxnSpLocks/>
              <a:stCxn id="1034" idx="3"/>
              <a:endCxn id="53" idx="1"/>
            </p:cNvCxnSpPr>
            <p:nvPr/>
          </p:nvCxnSpPr>
          <p:spPr>
            <a:xfrm>
              <a:off x="6150011" y="4682744"/>
              <a:ext cx="1226483" cy="44625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063" name="TextBox 1062">
            <a:extLst>
              <a:ext uri="{FF2B5EF4-FFF2-40B4-BE49-F238E27FC236}">
                <a16:creationId xmlns:a16="http://schemas.microsoft.com/office/drawing/2014/main" id="{C95B3F45-703C-4460-9AF7-66AAEED36A09}"/>
              </a:ext>
            </a:extLst>
          </p:cNvPr>
          <p:cNvSpPr txBox="1"/>
          <p:nvPr/>
        </p:nvSpPr>
        <p:spPr>
          <a:xfrm>
            <a:off x="3014914" y="4675032"/>
            <a:ext cx="409016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</a:rPr>
              <a:t>I. Ahmed, G. Jeon, and F. </a:t>
            </a:r>
            <a:r>
              <a:rPr lang="en-US" sz="900" dirty="0" err="1">
                <a:solidFill>
                  <a:schemeClr val="bg1"/>
                </a:solidFill>
              </a:rPr>
              <a:t>Piccialli</a:t>
            </a:r>
            <a:r>
              <a:rPr lang="en-US" sz="900" dirty="0">
                <a:solidFill>
                  <a:schemeClr val="bg1"/>
                </a:solidFill>
              </a:rPr>
              <a:t>, From Artificial Intelligence to Explainable Artificial Intelligence in Industry 4.0: A Survey on What, How, and Where, </a:t>
            </a:r>
            <a:r>
              <a:rPr lang="en-US" sz="900" i="1" dirty="0">
                <a:solidFill>
                  <a:schemeClr val="bg1"/>
                </a:solidFill>
              </a:rPr>
              <a:t>IEEE Trans. on Industrial Informatics</a:t>
            </a:r>
            <a:r>
              <a:rPr lang="en-US" sz="900" dirty="0">
                <a:solidFill>
                  <a:schemeClr val="bg1"/>
                </a:solidFill>
              </a:rPr>
              <a:t>, vol. 18. no. 8, pp. 5031-5042. 2022.</a:t>
            </a:r>
          </a:p>
        </p:txBody>
      </p:sp>
      <p:sp>
        <p:nvSpPr>
          <p:cNvPr id="5" name="Slide Number Placeholder 6">
            <a:extLst>
              <a:ext uri="{FF2B5EF4-FFF2-40B4-BE49-F238E27FC236}">
                <a16:creationId xmlns:a16="http://schemas.microsoft.com/office/drawing/2014/main" id="{280B5205-0A52-39ED-379A-67AED993F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92188" y="-4156"/>
            <a:ext cx="2057400" cy="274637"/>
          </a:xfrm>
        </p:spPr>
        <p:txBody>
          <a:bodyPr/>
          <a:lstStyle/>
          <a:p>
            <a:fld id="{8B6729F4-8A81-E14F-8AB5-B7B64614EE82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1783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39D73-4131-494B-8F9F-E6A7B437F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spc="-113" dirty="0">
                <a:latin typeface="Garamond" panose="02020404030301010803" pitchFamily="18" charset="0"/>
                <a:ea typeface="Yu Gothic UI Semilight" panose="020B0400000000000000" pitchFamily="50" charset="-128"/>
              </a:rPr>
              <a:t>Taxonomy of XAI Approaches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A2D75B23-E6C1-D454-B79C-F45BB22708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53825" y="6336792"/>
            <a:ext cx="473583" cy="36576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800" kern="1200">
                <a:solidFill>
                  <a:srgbClr val="00274C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EEB7D02-0B04-D548-A02B-EA322AB00533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BF8C4B3-2D69-0378-0265-62A0EAF613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7037" y="699138"/>
            <a:ext cx="3968332" cy="357019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4A043CA-715F-6255-D6AF-000A7A30B998}"/>
              </a:ext>
            </a:extLst>
          </p:cNvPr>
          <p:cNvSpPr txBox="1"/>
          <p:nvPr/>
        </p:nvSpPr>
        <p:spPr>
          <a:xfrm>
            <a:off x="5916577" y="4240262"/>
            <a:ext cx="1655379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50" dirty="0">
                <a:latin typeface="Yu Gothic UI Semilight" panose="020B0400000000000000" pitchFamily="50" charset="-128"/>
                <a:ea typeface="Yu Gothic UI Semilight" panose="020B0400000000000000" pitchFamily="50" charset="-128"/>
              </a:rPr>
              <a:t>(Ahmed </a:t>
            </a:r>
            <a:r>
              <a:rPr lang="en-US" sz="1050" i="1" dirty="0">
                <a:latin typeface="Yu Gothic UI Semilight" panose="020B0400000000000000" pitchFamily="50" charset="-128"/>
                <a:ea typeface="Yu Gothic UI Semilight" panose="020B0400000000000000" pitchFamily="50" charset="-128"/>
              </a:rPr>
              <a:t>et al</a:t>
            </a:r>
            <a:r>
              <a:rPr lang="en-US" sz="1050" dirty="0">
                <a:latin typeface="Yu Gothic UI Semilight" panose="020B0400000000000000" pitchFamily="50" charset="-128"/>
                <a:ea typeface="Yu Gothic UI Semilight" panose="020B0400000000000000" pitchFamily="50" charset="-128"/>
              </a:rPr>
              <a:t>., 2022)</a:t>
            </a:r>
            <a:endParaRPr lang="en-US" sz="1050" u="sng" dirty="0">
              <a:latin typeface="Yu Gothic UI Semilight" panose="020B0400000000000000" pitchFamily="50" charset="-128"/>
              <a:ea typeface="Yu Gothic UI Semilight" panose="020B0400000000000000" pitchFamily="50" charset="-128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1C41A19-03FE-655C-EA9A-35A6DE88868B}"/>
              </a:ext>
            </a:extLst>
          </p:cNvPr>
          <p:cNvSpPr/>
          <p:nvPr/>
        </p:nvSpPr>
        <p:spPr>
          <a:xfrm>
            <a:off x="5404197" y="891950"/>
            <a:ext cx="748862" cy="40183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2D7FF7D-8BD1-C434-88ED-57CEE0664D7D}"/>
              </a:ext>
            </a:extLst>
          </p:cNvPr>
          <p:cNvSpPr/>
          <p:nvPr/>
        </p:nvSpPr>
        <p:spPr>
          <a:xfrm>
            <a:off x="5404197" y="3556089"/>
            <a:ext cx="748862" cy="40183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CD3A80C1-BBEA-669A-5441-C4301CF2AA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048" y="1897557"/>
            <a:ext cx="3772931" cy="1348387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3BA53D33-9662-50D3-B240-E95E69A85047}"/>
              </a:ext>
            </a:extLst>
          </p:cNvPr>
          <p:cNvSpPr txBox="1"/>
          <p:nvPr/>
        </p:nvSpPr>
        <p:spPr>
          <a:xfrm>
            <a:off x="1544823" y="3245943"/>
            <a:ext cx="1655379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50" dirty="0">
                <a:latin typeface="Yu Gothic UI Semilight" panose="020B0400000000000000" pitchFamily="50" charset="-128"/>
                <a:ea typeface="Yu Gothic UI Semilight" panose="020B0400000000000000" pitchFamily="50" charset="-128"/>
              </a:rPr>
              <a:t>(</a:t>
            </a:r>
            <a:r>
              <a:rPr lang="en-US" sz="1050" dirty="0" err="1">
                <a:latin typeface="Yu Gothic UI Semilight" panose="020B0400000000000000" pitchFamily="50" charset="-128"/>
                <a:ea typeface="Yu Gothic UI Semilight" panose="020B0400000000000000" pitchFamily="50" charset="-128"/>
              </a:rPr>
              <a:t>Sofianidis</a:t>
            </a:r>
            <a:r>
              <a:rPr lang="en-US" sz="1050" dirty="0">
                <a:latin typeface="Yu Gothic UI Semilight" panose="020B0400000000000000" pitchFamily="50" charset="-128"/>
                <a:ea typeface="Yu Gothic UI Semilight" panose="020B0400000000000000" pitchFamily="50" charset="-128"/>
              </a:rPr>
              <a:t> </a:t>
            </a:r>
            <a:r>
              <a:rPr lang="en-US" sz="1050" i="1" dirty="0">
                <a:latin typeface="Yu Gothic UI Semilight" panose="020B0400000000000000" pitchFamily="50" charset="-128"/>
                <a:ea typeface="Yu Gothic UI Semilight" panose="020B0400000000000000" pitchFamily="50" charset="-128"/>
              </a:rPr>
              <a:t>et al</a:t>
            </a:r>
            <a:r>
              <a:rPr lang="en-US" sz="1050" dirty="0">
                <a:latin typeface="Yu Gothic UI Semilight" panose="020B0400000000000000" pitchFamily="50" charset="-128"/>
                <a:ea typeface="Yu Gothic UI Semilight" panose="020B0400000000000000" pitchFamily="50" charset="-128"/>
              </a:rPr>
              <a:t>., 2021)</a:t>
            </a:r>
            <a:endParaRPr lang="en-US" sz="1050" u="sng" dirty="0">
              <a:latin typeface="Yu Gothic UI Semilight" panose="020B0400000000000000" pitchFamily="50" charset="-128"/>
              <a:ea typeface="Yu Gothic UI Semilight" panose="020B0400000000000000" pitchFamily="50" charset="-128"/>
            </a:endParaRPr>
          </a:p>
        </p:txBody>
      </p:sp>
      <p:sp>
        <p:nvSpPr>
          <p:cNvPr id="3" name="Slide Number Placeholder 6">
            <a:extLst>
              <a:ext uri="{FF2B5EF4-FFF2-40B4-BE49-F238E27FC236}">
                <a16:creationId xmlns:a16="http://schemas.microsoft.com/office/drawing/2014/main" id="{832F86DF-704D-8014-D863-6B9F5ED247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92188" y="-4156"/>
            <a:ext cx="2057400" cy="274637"/>
          </a:xfrm>
        </p:spPr>
        <p:txBody>
          <a:bodyPr/>
          <a:lstStyle/>
          <a:p>
            <a:fld id="{8B6729F4-8A81-E14F-8AB5-B7B64614EE82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6706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3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39D73-4131-494B-8F9F-E6A7B437F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spc="-113" dirty="0">
                <a:latin typeface="Garamond" panose="02020404030301010803" pitchFamily="18" charset="0"/>
                <a:ea typeface="Yu Gothic UI Semilight" panose="020B0400000000000000" pitchFamily="50" charset="-128"/>
              </a:rPr>
              <a:t>Taxonomy of XAI Approaches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A2D75B23-E6C1-D454-B79C-F45BB22708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53825" y="6336792"/>
            <a:ext cx="473583" cy="36576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1800" kern="1200">
                <a:solidFill>
                  <a:srgbClr val="00274C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EEB7D02-0B04-D548-A02B-EA322AB00533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A043CA-715F-6255-D6AF-000A7A30B998}"/>
              </a:ext>
            </a:extLst>
          </p:cNvPr>
          <p:cNvSpPr txBox="1"/>
          <p:nvPr/>
        </p:nvSpPr>
        <p:spPr>
          <a:xfrm>
            <a:off x="5916577" y="4240262"/>
            <a:ext cx="1655379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50" dirty="0">
                <a:latin typeface="Yu Gothic UI Semilight" panose="020B0400000000000000" pitchFamily="50" charset="-128"/>
                <a:ea typeface="Yu Gothic UI Semilight" panose="020B0400000000000000" pitchFamily="50" charset="-128"/>
              </a:rPr>
              <a:t>(Minh </a:t>
            </a:r>
            <a:r>
              <a:rPr lang="en-US" sz="1050" i="1" dirty="0">
                <a:latin typeface="Yu Gothic UI Semilight" panose="020B0400000000000000" pitchFamily="50" charset="-128"/>
                <a:ea typeface="Yu Gothic UI Semilight" panose="020B0400000000000000" pitchFamily="50" charset="-128"/>
              </a:rPr>
              <a:t>et al</a:t>
            </a:r>
            <a:r>
              <a:rPr lang="en-US" sz="1050" dirty="0">
                <a:latin typeface="Yu Gothic UI Semilight" panose="020B0400000000000000" pitchFamily="50" charset="-128"/>
                <a:ea typeface="Yu Gothic UI Semilight" panose="020B0400000000000000" pitchFamily="50" charset="-128"/>
              </a:rPr>
              <a:t>., 2022)</a:t>
            </a:r>
            <a:endParaRPr lang="en-US" sz="1050" u="sng" dirty="0">
              <a:latin typeface="Yu Gothic UI Semilight" panose="020B0400000000000000" pitchFamily="50" charset="-128"/>
              <a:ea typeface="Yu Gothic UI Semilight" panose="020B0400000000000000" pitchFamily="50" charset="-128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44B73A-B04D-0767-2AB6-2134F52EA8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162" y="694389"/>
            <a:ext cx="4147987" cy="31567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4E6C380-2D2E-F010-813C-613A32C655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7393" y="2571750"/>
            <a:ext cx="3669446" cy="1643912"/>
          </a:xfrm>
          <a:prstGeom prst="rect">
            <a:avLst/>
          </a:prstGeom>
        </p:spPr>
      </p:pic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EA8C61E3-2E97-CACB-AA49-4BF1819FB58A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4725149" y="1960605"/>
            <a:ext cx="2006967" cy="611145"/>
          </a:xfrm>
          <a:prstGeom prst="bentConnector2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7E3D75F4-8814-425C-03EE-8D8A7A3F929C}"/>
              </a:ext>
            </a:extLst>
          </p:cNvPr>
          <p:cNvSpPr txBox="1"/>
          <p:nvPr/>
        </p:nvSpPr>
        <p:spPr>
          <a:xfrm>
            <a:off x="2908425" y="4709587"/>
            <a:ext cx="397793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</a:rPr>
              <a:t>D. Minh, H. X. Wang, Y. F. Li, and T. N. Nguyen, Explainable artificial intelligence: a comprehensive review, </a:t>
            </a:r>
            <a:r>
              <a:rPr lang="en-US" sz="900" i="1" dirty="0">
                <a:solidFill>
                  <a:schemeClr val="bg1"/>
                </a:solidFill>
              </a:rPr>
              <a:t>Artificial Intelligence Review</a:t>
            </a:r>
            <a:r>
              <a:rPr lang="en-US" sz="900" dirty="0">
                <a:solidFill>
                  <a:schemeClr val="bg1"/>
                </a:solidFill>
              </a:rPr>
              <a:t>, vol. 55, pp. 3503-3568. 2022.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61D5049-8E5B-ADAE-4CC7-00AD78E58DFA}"/>
              </a:ext>
            </a:extLst>
          </p:cNvPr>
          <p:cNvSpPr txBox="1"/>
          <p:nvPr/>
        </p:nvSpPr>
        <p:spPr>
          <a:xfrm>
            <a:off x="1655946" y="3842422"/>
            <a:ext cx="1655379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50" dirty="0">
                <a:latin typeface="Yu Gothic UI Semilight" panose="020B0400000000000000" pitchFamily="50" charset="-128"/>
                <a:ea typeface="Yu Gothic UI Semilight" panose="020B0400000000000000" pitchFamily="50" charset="-128"/>
              </a:rPr>
              <a:t>(Minh </a:t>
            </a:r>
            <a:r>
              <a:rPr lang="en-US" sz="1050" i="1" dirty="0">
                <a:latin typeface="Yu Gothic UI Semilight" panose="020B0400000000000000" pitchFamily="50" charset="-128"/>
                <a:ea typeface="Yu Gothic UI Semilight" panose="020B0400000000000000" pitchFamily="50" charset="-128"/>
              </a:rPr>
              <a:t>et al</a:t>
            </a:r>
            <a:r>
              <a:rPr lang="en-US" sz="1050" dirty="0">
                <a:latin typeface="Yu Gothic UI Semilight" panose="020B0400000000000000" pitchFamily="50" charset="-128"/>
                <a:ea typeface="Yu Gothic UI Semilight" panose="020B0400000000000000" pitchFamily="50" charset="-128"/>
              </a:rPr>
              <a:t>., 2022)</a:t>
            </a:r>
            <a:endParaRPr lang="en-US" sz="1050" u="sng" dirty="0">
              <a:latin typeface="Yu Gothic UI Semilight" panose="020B0400000000000000" pitchFamily="50" charset="-128"/>
              <a:ea typeface="Yu Gothic UI Semilight" panose="020B0400000000000000" pitchFamily="50" charset="-128"/>
            </a:endParaRPr>
          </a:p>
        </p:txBody>
      </p:sp>
      <p:sp>
        <p:nvSpPr>
          <p:cNvPr id="3" name="Slide Number Placeholder 6">
            <a:extLst>
              <a:ext uri="{FF2B5EF4-FFF2-40B4-BE49-F238E27FC236}">
                <a16:creationId xmlns:a16="http://schemas.microsoft.com/office/drawing/2014/main" id="{ED73BEAA-83F6-7A8B-94B8-4B77FD004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92188" y="-4156"/>
            <a:ext cx="2057400" cy="274637"/>
          </a:xfrm>
        </p:spPr>
        <p:txBody>
          <a:bodyPr/>
          <a:lstStyle/>
          <a:p>
            <a:fld id="{8B6729F4-8A81-E14F-8AB5-B7B64614EE82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7419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itle Slide 1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37416</TotalTime>
  <Words>3624</Words>
  <Application>Microsoft Macintosh PowerPoint</Application>
  <PresentationFormat>On-screen Show (16:9)</PresentationFormat>
  <Paragraphs>654</Paragraphs>
  <Slides>50</Slides>
  <Notes>50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50</vt:i4>
      </vt:variant>
    </vt:vector>
  </HeadingPairs>
  <TitlesOfParts>
    <vt:vector size="61" baseType="lpstr">
      <vt:lpstr>Garamond</vt:lpstr>
      <vt:lpstr>Calibri Light</vt:lpstr>
      <vt:lpstr>Arial</vt:lpstr>
      <vt:lpstr>Yu Gothic UI Semilight</vt:lpstr>
      <vt:lpstr>Montserrat</vt:lpstr>
      <vt:lpstr>Calibri</vt:lpstr>
      <vt:lpstr>Cambria Math</vt:lpstr>
      <vt:lpstr>Palatino</vt:lpstr>
      <vt:lpstr>Palatino Linotype</vt:lpstr>
      <vt:lpstr>Custom Design</vt:lpstr>
      <vt:lpstr>Title Slide 1</vt:lpstr>
      <vt:lpstr>An Introduction to  Explainable Artificial Intelligence</vt:lpstr>
      <vt:lpstr>Instructor Background</vt:lpstr>
      <vt:lpstr>Learning Goals</vt:lpstr>
      <vt:lpstr>Module Agenda</vt:lpstr>
      <vt:lpstr>Module Agenda</vt:lpstr>
      <vt:lpstr>Perspectives: How Can I Trust AI Models When…</vt:lpstr>
      <vt:lpstr>Background: Explainable AI (XAI)</vt:lpstr>
      <vt:lpstr>Taxonomy of XAI Approaches</vt:lpstr>
      <vt:lpstr>Taxonomy of XAI Approaches</vt:lpstr>
      <vt:lpstr>Module Agenda</vt:lpstr>
      <vt:lpstr>“Inherently Interpretable”: Linear Regression</vt:lpstr>
      <vt:lpstr>“Inherently Interpretable”: LASSO Regression</vt:lpstr>
      <vt:lpstr>Linear Regression: Pros and Cons</vt:lpstr>
      <vt:lpstr>“Inherently Interpretable”: Decision Trees</vt:lpstr>
      <vt:lpstr>“Inherently Interpretable”: Decision Trees</vt:lpstr>
      <vt:lpstr>Decision Trees: Pros and Cons</vt:lpstr>
      <vt:lpstr>Module Agenda</vt:lpstr>
      <vt:lpstr>Why is Anomaly Detection Important for XAI?</vt:lpstr>
      <vt:lpstr>PCA-based Anomaly Scoring</vt:lpstr>
      <vt:lpstr>PCA-based Anomaly Scoring</vt:lpstr>
      <vt:lpstr>One-Class Support Vector Machines (OCSVMs)</vt:lpstr>
      <vt:lpstr>One-Class Support Vector Machines (OCSVMs)</vt:lpstr>
      <vt:lpstr>Research Example: Anomaly Detection on Time Delays</vt:lpstr>
      <vt:lpstr>Research Example: Anomaly Detection on Time Delays</vt:lpstr>
      <vt:lpstr>Anomaly Detection Algorithms: Pros and Cons</vt:lpstr>
      <vt:lpstr>Module Agenda</vt:lpstr>
      <vt:lpstr>Counterfactual Explanations</vt:lpstr>
      <vt:lpstr>Counterfactual Explanations: Multiobjective Optimization</vt:lpstr>
      <vt:lpstr>Counterfactual Explanations: Multiobjective Optimization</vt:lpstr>
      <vt:lpstr>Counterfactual Explanations: Example</vt:lpstr>
      <vt:lpstr>Counterfactual Explanations: Example</vt:lpstr>
      <vt:lpstr>Counterfactual Explanations: Pros and Cons</vt:lpstr>
      <vt:lpstr>Module Agenda</vt:lpstr>
      <vt:lpstr>LIME: Local Interpretable Model-Agnostic Explanations</vt:lpstr>
      <vt:lpstr>LIME: Pros and Cons</vt:lpstr>
      <vt:lpstr>Shapley Values</vt:lpstr>
      <vt:lpstr>Shapley Values</vt:lpstr>
      <vt:lpstr>Shapley Value Estimation Algorithms</vt:lpstr>
      <vt:lpstr>Shapley Analysis: Stochastic IME Formulation</vt:lpstr>
      <vt:lpstr>SHAP: Important Properties</vt:lpstr>
      <vt:lpstr>SHAP: Beeswarm Summary Plot Visualization</vt:lpstr>
      <vt:lpstr>Research Example: SHAP Clustering</vt:lpstr>
      <vt:lpstr>Research Example: Shapley XAI for Engine Prognostics</vt:lpstr>
      <vt:lpstr>Research Example: Shapley XAI for Engine Prognostics</vt:lpstr>
      <vt:lpstr>SHAP: Pros and Cons</vt:lpstr>
      <vt:lpstr>Module Agenda</vt:lpstr>
      <vt:lpstr>Responsible XAI</vt:lpstr>
      <vt:lpstr>Responsible XAI</vt:lpstr>
      <vt:lpstr>Additional References</vt:lpstr>
      <vt:lpstr>Hands-on with XAI http://bitly.ws/Rz9k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Schmidt AI Fellows Panel</dc:title>
  <cp:lastModifiedBy>Cohen, Yossi</cp:lastModifiedBy>
  <cp:revision>43</cp:revision>
  <dcterms:modified xsi:type="dcterms:W3CDTF">2023-08-10T17:42:48Z</dcterms:modified>
</cp:coreProperties>
</file>